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59" r:id="rId4"/>
    <p:sldId id="260" r:id="rId5"/>
    <p:sldId id="261" r:id="rId6"/>
    <p:sldId id="262" r:id="rId7"/>
    <p:sldId id="263" r:id="rId8"/>
    <p:sldId id="264" r:id="rId9"/>
    <p:sldId id="273" r:id="rId10"/>
    <p:sldId id="274" r:id="rId11"/>
    <p:sldId id="265" r:id="rId12"/>
    <p:sldId id="267" r:id="rId13"/>
    <p:sldId id="268" r:id="rId14"/>
    <p:sldId id="276" r:id="rId15"/>
    <p:sldId id="269" r:id="rId16"/>
    <p:sldId id="270" r:id="rId17"/>
    <p:sldId id="271" r:id="rId18"/>
    <p:sldId id="275" r:id="rId19"/>
    <p:sldId id="258" r:id="rId20"/>
  </p:sldIdLst>
  <p:sldSz cx="9144000" cy="6858000" type="screen4x3"/>
  <p:notesSz cx="6797675" cy="99282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7E47"/>
    <a:srgbClr val="4E8781"/>
    <a:srgbClr val="009999"/>
    <a:srgbClr val="00CC99"/>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71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D:\Ghinea%20Smaranda\PCV\grafice%20iunie%202012\GraficeCVroman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Installed capacity</a:t>
            </a:r>
            <a:endParaRPr lang="ro-RO"/>
          </a:p>
          <a:p>
            <a:pPr>
              <a:defRPr/>
            </a:pPr>
            <a:r>
              <a:rPr lang="en-US"/>
              <a:t>[MW]</a:t>
            </a:r>
          </a:p>
        </c:rich>
      </c:tx>
      <c:layout/>
      <c:overlay val="1"/>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9.7853504275546732E-2"/>
          <c:y val="0.17920294974069212"/>
          <c:w val="0.81944444444444464"/>
          <c:h val="0.8108136482939633"/>
        </c:manualLayout>
      </c:layout>
      <c:pie3DChart>
        <c:varyColors val="1"/>
        <c:ser>
          <c:idx val="0"/>
          <c:order val="0"/>
          <c:dLbls>
            <c:dLbl>
              <c:idx val="0"/>
              <c:layout>
                <c:manualLayout>
                  <c:x val="0.11896555118110293"/>
                  <c:y val="4.1581400685569855E-2"/>
                </c:manualLayout>
              </c:layout>
              <c:tx>
                <c:rich>
                  <a:bodyPr/>
                  <a:lstStyle/>
                  <a:p>
                    <a:r>
                      <a:rPr lang="en-US" sz="1100" b="1" dirty="0"/>
                      <a:t>wind</a:t>
                    </a:r>
                    <a:r>
                      <a:rPr lang="ro-RO" sz="1100" b="1" dirty="0"/>
                      <a:t>:</a:t>
                    </a:r>
                    <a:r>
                      <a:rPr lang="en-US" sz="1100" b="1" dirty="0"/>
                      <a:t> </a:t>
                    </a:r>
                    <a:r>
                      <a:rPr lang="en-US" sz="1100" b="1" dirty="0" smtClean="0"/>
                      <a:t>1,286.435</a:t>
                    </a:r>
                    <a:endParaRPr lang="en-US" sz="1100" b="1" dirty="0"/>
                  </a:p>
                </c:rich>
              </c:tx>
              <c:showLegendKey val="0"/>
              <c:showVal val="1"/>
              <c:showCatName val="1"/>
              <c:showSerName val="0"/>
              <c:showPercent val="0"/>
              <c:showBubbleSize val="0"/>
            </c:dLbl>
            <c:dLbl>
              <c:idx val="1"/>
              <c:layout>
                <c:manualLayout>
                  <c:x val="-5.9284776902887276E-2"/>
                  <c:y val="-2.4744459025955078E-2"/>
                </c:manualLayout>
              </c:layout>
              <c:tx>
                <c:rich>
                  <a:bodyPr/>
                  <a:lstStyle/>
                  <a:p>
                    <a:r>
                      <a:rPr lang="en-US" sz="1100" b="1" dirty="0"/>
                      <a:t>hydro</a:t>
                    </a:r>
                    <a:r>
                      <a:rPr lang="ro-RO" sz="1100" b="1" dirty="0"/>
                      <a:t>:</a:t>
                    </a:r>
                    <a:r>
                      <a:rPr lang="en-US" sz="1100" b="1" dirty="0"/>
                      <a:t> </a:t>
                    </a:r>
                    <a:r>
                      <a:rPr lang="en-US" sz="1100" b="1" dirty="0" smtClean="0"/>
                      <a:t>418.272</a:t>
                    </a:r>
                    <a:endParaRPr lang="en-US" sz="1100" b="1" dirty="0"/>
                  </a:p>
                </c:rich>
              </c:tx>
              <c:showLegendKey val="0"/>
              <c:showVal val="1"/>
              <c:showCatName val="1"/>
              <c:showSerName val="0"/>
              <c:showPercent val="0"/>
              <c:showBubbleSize val="0"/>
            </c:dLbl>
            <c:dLbl>
              <c:idx val="2"/>
              <c:layout>
                <c:manualLayout>
                  <c:x val="-0.26669663167104118"/>
                  <c:y val="7.8357392825897151E-3"/>
                </c:manualLayout>
              </c:layout>
              <c:tx>
                <c:rich>
                  <a:bodyPr/>
                  <a:lstStyle/>
                  <a:p>
                    <a:r>
                      <a:rPr lang="en-US" sz="1100" b="1" dirty="0"/>
                      <a:t>PV</a:t>
                    </a:r>
                    <a:r>
                      <a:rPr lang="ro-RO" sz="1100" b="1" dirty="0"/>
                      <a:t>:</a:t>
                    </a:r>
                    <a:r>
                      <a:rPr lang="en-US" sz="1100" b="1" dirty="0"/>
                      <a:t> </a:t>
                    </a:r>
                    <a:r>
                      <a:rPr lang="en-US" sz="1100" b="1" dirty="0" smtClean="0"/>
                      <a:t>2.019</a:t>
                    </a:r>
                    <a:endParaRPr lang="en-US" sz="1100" b="1" dirty="0"/>
                  </a:p>
                </c:rich>
              </c:tx>
              <c:showLegendKey val="0"/>
              <c:showVal val="1"/>
              <c:showCatName val="1"/>
              <c:showSerName val="0"/>
              <c:showPercent val="0"/>
              <c:showBubbleSize val="0"/>
            </c:dLbl>
            <c:dLbl>
              <c:idx val="3"/>
              <c:layout>
                <c:manualLayout>
                  <c:x val="-0.11306390678437946"/>
                  <c:y val="-2.8819701694837382E-2"/>
                </c:manualLayout>
              </c:layout>
              <c:tx>
                <c:rich>
                  <a:bodyPr/>
                  <a:lstStyle/>
                  <a:p>
                    <a:r>
                      <a:rPr lang="en-US" dirty="0" smtClean="0"/>
                      <a:t>biomass:34.614</a:t>
                    </a:r>
                    <a:endParaRPr lang="en-US" dirty="0"/>
                  </a:p>
                </c:rich>
              </c:tx>
              <c:showLegendKey val="0"/>
              <c:showVal val="1"/>
              <c:showCatName val="1"/>
              <c:showSerName val="0"/>
              <c:showPercent val="0"/>
              <c:showBubbleSize val="0"/>
            </c:dLbl>
            <c:dLbl>
              <c:idx val="4"/>
              <c:layout>
                <c:manualLayout>
                  <c:x val="0.27416929133858281"/>
                  <c:y val="-1.1280256634587421E-2"/>
                </c:manualLayout>
              </c:layout>
              <c:tx>
                <c:rich>
                  <a:bodyPr/>
                  <a:lstStyle/>
                  <a:p>
                    <a:r>
                      <a:rPr lang="en-US" sz="1100" b="1" dirty="0"/>
                      <a:t>gas from landfill waste</a:t>
                    </a:r>
                    <a:r>
                      <a:rPr lang="ro-RO" sz="1100" b="1" dirty="0"/>
                      <a:t>:</a:t>
                    </a:r>
                    <a:r>
                      <a:rPr lang="en-US" sz="1100" b="1" dirty="0"/>
                      <a:t> </a:t>
                    </a:r>
                    <a:r>
                      <a:rPr lang="en-US" sz="1100" b="1" dirty="0" smtClean="0"/>
                      <a:t>2.400</a:t>
                    </a:r>
                    <a:endParaRPr lang="en-US" sz="1100" b="1" dirty="0"/>
                  </a:p>
                </c:rich>
              </c:tx>
              <c:showLegendKey val="0"/>
              <c:showVal val="1"/>
              <c:showCatName val="1"/>
              <c:showSerName val="0"/>
              <c:showPercent val="0"/>
              <c:showBubbleSize val="0"/>
            </c:dLbl>
            <c:txPr>
              <a:bodyPr/>
              <a:lstStyle/>
              <a:p>
                <a:pPr>
                  <a:defRPr sz="1100" b="1"/>
                </a:pPr>
                <a:endParaRPr lang="en-US"/>
              </a:p>
            </c:txPr>
            <c:showLegendKey val="0"/>
            <c:showVal val="1"/>
            <c:showCatName val="1"/>
            <c:showSerName val="0"/>
            <c:showPercent val="0"/>
            <c:showBubbleSize val="0"/>
            <c:showLeaderLines val="1"/>
          </c:dLbls>
          <c:cat>
            <c:strRef>
              <c:f>'CV EMISE ENGL21.06'!$A$525:$A$529</c:f>
              <c:strCache>
                <c:ptCount val="5"/>
                <c:pt idx="0">
                  <c:v>wind</c:v>
                </c:pt>
                <c:pt idx="1">
                  <c:v>hydro</c:v>
                </c:pt>
                <c:pt idx="2">
                  <c:v>PV</c:v>
                </c:pt>
                <c:pt idx="3">
                  <c:v>bioass</c:v>
                </c:pt>
                <c:pt idx="4">
                  <c:v>gas from landfill waste</c:v>
                </c:pt>
              </c:strCache>
            </c:strRef>
          </c:cat>
          <c:val>
            <c:numRef>
              <c:f>'CV EMISE ENGL21.06'!$B$525:$B$529</c:f>
              <c:numCache>
                <c:formatCode>General</c:formatCode>
                <c:ptCount val="5"/>
                <c:pt idx="0">
                  <c:v>1252.835</c:v>
                </c:pt>
                <c:pt idx="1">
                  <c:v>418.27299999999963</c:v>
                </c:pt>
                <c:pt idx="2">
                  <c:v>2.0189999999999997</c:v>
                </c:pt>
                <c:pt idx="3">
                  <c:v>33.934000000000005</c:v>
                </c:pt>
                <c:pt idx="4">
                  <c:v>2.4</c:v>
                </c:pt>
              </c:numCache>
            </c:numRef>
          </c:val>
        </c:ser>
        <c:dLbls>
          <c:showLegendKey val="0"/>
          <c:showVal val="0"/>
          <c:showCatName val="0"/>
          <c:showSerName val="0"/>
          <c:showPercent val="0"/>
          <c:showBubbleSize val="0"/>
          <c:showLeaderLines val="1"/>
        </c:dLbls>
      </c:pie3DChart>
    </c:plotArea>
    <c:plotVisOnly val="1"/>
    <c:dispBlanksAs val="zero"/>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0483"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669DCD48-0B50-4EE2-ABEB-01CB256BF405}" type="datetimeFigureOut">
              <a:rPr lang="en-US"/>
              <a:pPr/>
              <a:t>8/4/2014</a:t>
            </a:fld>
            <a:endParaRPr lang="en-US"/>
          </a:p>
        </p:txBody>
      </p:sp>
      <p:sp>
        <p:nvSpPr>
          <p:cNvPr id="20484"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0485"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6FFFB6D-387B-4231-9AA9-C937B823A1B3}" type="slidenum">
              <a:rPr lang="en-US"/>
              <a:pPr/>
              <a:t>‹#›</a:t>
            </a:fld>
            <a:endParaRPr lang="en-US"/>
          </a:p>
        </p:txBody>
      </p:sp>
    </p:spTree>
    <p:extLst>
      <p:ext uri="{BB962C8B-B14F-4D97-AF65-F5344CB8AC3E}">
        <p14:creationId xmlns:p14="http://schemas.microsoft.com/office/powerpoint/2010/main" val="2918552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7310105-DAAA-450D-8095-41639A294316}" type="datetimeFigureOut">
              <a:rPr lang="en-US"/>
              <a:pPr>
                <a:defRPr/>
              </a:pPr>
              <a:t>8/4/2014</a:t>
            </a:fld>
            <a:endParaRPr lang="en-US"/>
          </a:p>
        </p:txBody>
      </p:sp>
      <p:sp>
        <p:nvSpPr>
          <p:cNvPr id="4" name="Slide Image Placeholder 3"/>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9B09DCA-F2AC-4DC4-BE3F-6375866C7E22}" type="slidenum">
              <a:rPr lang="en-US"/>
              <a:pPr>
                <a:defRPr/>
              </a:pPr>
              <a:t>‹#›</a:t>
            </a:fld>
            <a:endParaRPr lang="en-US"/>
          </a:p>
        </p:txBody>
      </p:sp>
    </p:spTree>
    <p:extLst>
      <p:ext uri="{BB962C8B-B14F-4D97-AF65-F5344CB8AC3E}">
        <p14:creationId xmlns:p14="http://schemas.microsoft.com/office/powerpoint/2010/main" val="20204193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26C067-B2EF-49B0-A15A-23C422202956}" type="slidenum">
              <a:rPr lang="en-US"/>
              <a:pPr fontAlgn="base">
                <a:spcBef>
                  <a:spcPct val="0"/>
                </a:spcBef>
                <a:spcAft>
                  <a:spcPct val="0"/>
                </a:spcAft>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A47130B-B916-417E-AD7E-09B11EFADCF9}" type="datetime1">
              <a:rPr lang="en-US" smtClean="0"/>
              <a:t>8/4/2014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6" name="Slide Number Placeholder 5"/>
          <p:cNvSpPr>
            <a:spLocks noGrp="1"/>
          </p:cNvSpPr>
          <p:nvPr>
            <p:ph type="sldNum" sz="quarter" idx="12"/>
          </p:nvPr>
        </p:nvSpPr>
        <p:spPr/>
        <p:txBody>
          <a:bodyPr/>
          <a:lstStyle>
            <a:lvl1pPr>
              <a:defRPr/>
            </a:lvl1pPr>
          </a:lstStyle>
          <a:p>
            <a:pPr>
              <a:defRPr/>
            </a:pPr>
            <a:fld id="{40943F59-137F-4DB6-926D-5CC25A7D419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E1F820B-BF96-42F8-AC80-51C9494869C1}" type="datetime1">
              <a:rPr lang="en-US" smtClean="0"/>
              <a:t>8/4/2014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6" name="Slide Number Placeholder 5"/>
          <p:cNvSpPr>
            <a:spLocks noGrp="1"/>
          </p:cNvSpPr>
          <p:nvPr>
            <p:ph type="sldNum" sz="quarter" idx="12"/>
          </p:nvPr>
        </p:nvSpPr>
        <p:spPr/>
        <p:txBody>
          <a:bodyPr/>
          <a:lstStyle>
            <a:lvl1pPr>
              <a:defRPr/>
            </a:lvl1pPr>
          </a:lstStyle>
          <a:p>
            <a:pPr>
              <a:defRPr/>
            </a:pPr>
            <a:fld id="{3B9CF517-F354-4646-A6A5-45937425BE4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E1FD00-9FE8-40C8-9329-9FD3E10A92D1}" type="datetime1">
              <a:rPr lang="en-US" smtClean="0"/>
              <a:t>8/4/2014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6" name="Slide Number Placeholder 5"/>
          <p:cNvSpPr>
            <a:spLocks noGrp="1"/>
          </p:cNvSpPr>
          <p:nvPr>
            <p:ph type="sldNum" sz="quarter" idx="12"/>
          </p:nvPr>
        </p:nvSpPr>
        <p:spPr/>
        <p:txBody>
          <a:bodyPr/>
          <a:lstStyle>
            <a:lvl1pPr>
              <a:defRPr/>
            </a:lvl1pPr>
          </a:lstStyle>
          <a:p>
            <a:pPr>
              <a:defRPr/>
            </a:pPr>
            <a:fld id="{17782A31-6C1D-488C-ADE2-53D7997B206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7624DF-E9EC-4266-8994-BC094A39FF9A}" type="datetime1">
              <a:rPr lang="en-US" smtClean="0"/>
              <a:t>8/4/2014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6" name="Slide Number Placeholder 5"/>
          <p:cNvSpPr>
            <a:spLocks noGrp="1"/>
          </p:cNvSpPr>
          <p:nvPr>
            <p:ph type="sldNum" sz="quarter" idx="12"/>
          </p:nvPr>
        </p:nvSpPr>
        <p:spPr/>
        <p:txBody>
          <a:bodyPr/>
          <a:lstStyle>
            <a:lvl1pPr>
              <a:defRPr/>
            </a:lvl1pPr>
          </a:lstStyle>
          <a:p>
            <a:pPr>
              <a:defRPr/>
            </a:pPr>
            <a:fld id="{E190341D-87BB-47C3-9B61-6BB5C66052E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0306A85-5E33-4BA2-A756-5B09C40904BF}" type="datetime1">
              <a:rPr lang="en-US" smtClean="0"/>
              <a:t>8/4/2014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6" name="Slide Number Placeholder 5"/>
          <p:cNvSpPr>
            <a:spLocks noGrp="1"/>
          </p:cNvSpPr>
          <p:nvPr>
            <p:ph type="sldNum" sz="quarter" idx="12"/>
          </p:nvPr>
        </p:nvSpPr>
        <p:spPr/>
        <p:txBody>
          <a:bodyPr/>
          <a:lstStyle>
            <a:lvl1pPr>
              <a:defRPr/>
            </a:lvl1pPr>
          </a:lstStyle>
          <a:p>
            <a:pPr>
              <a:defRPr/>
            </a:pPr>
            <a:fld id="{EE7BA564-8CEF-4462-B99E-9F8351E703D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ACF5759-DE9B-49D8-BA90-9932E1FC7CD6}" type="datetime1">
              <a:rPr lang="en-US" smtClean="0"/>
              <a:t>8/4/2014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7" name="Slide Number Placeholder 5"/>
          <p:cNvSpPr>
            <a:spLocks noGrp="1"/>
          </p:cNvSpPr>
          <p:nvPr>
            <p:ph type="sldNum" sz="quarter" idx="12"/>
          </p:nvPr>
        </p:nvSpPr>
        <p:spPr/>
        <p:txBody>
          <a:bodyPr/>
          <a:lstStyle>
            <a:lvl1pPr>
              <a:defRPr/>
            </a:lvl1pPr>
          </a:lstStyle>
          <a:p>
            <a:pPr>
              <a:defRPr/>
            </a:pPr>
            <a:fld id="{507A576D-AC50-4EB5-AA7A-505A323DD0D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8D03AFA-E04D-40A8-9EFF-14E4B212F61B}" type="datetime1">
              <a:rPr lang="en-US" smtClean="0"/>
              <a:t>8/4/2014</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9" name="Slide Number Placeholder 5"/>
          <p:cNvSpPr>
            <a:spLocks noGrp="1"/>
          </p:cNvSpPr>
          <p:nvPr>
            <p:ph type="sldNum" sz="quarter" idx="12"/>
          </p:nvPr>
        </p:nvSpPr>
        <p:spPr/>
        <p:txBody>
          <a:bodyPr/>
          <a:lstStyle>
            <a:lvl1pPr>
              <a:defRPr/>
            </a:lvl1pPr>
          </a:lstStyle>
          <a:p>
            <a:pPr>
              <a:defRPr/>
            </a:pPr>
            <a:fld id="{024D8217-E24B-48EB-8B17-861888F1BE7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55E2BBC-B6AE-469D-8E5F-0FE929BB844A}" type="datetime1">
              <a:rPr lang="en-US" smtClean="0"/>
              <a:t>8/4/2014</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5" name="Slide Number Placeholder 5"/>
          <p:cNvSpPr>
            <a:spLocks noGrp="1"/>
          </p:cNvSpPr>
          <p:nvPr>
            <p:ph type="sldNum" sz="quarter" idx="12"/>
          </p:nvPr>
        </p:nvSpPr>
        <p:spPr/>
        <p:txBody>
          <a:bodyPr/>
          <a:lstStyle>
            <a:lvl1pPr>
              <a:defRPr/>
            </a:lvl1pPr>
          </a:lstStyle>
          <a:p>
            <a:pPr>
              <a:defRPr/>
            </a:pPr>
            <a:fld id="{F7687219-6F31-4525-B5A8-101D0C70D7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0E2F9B-33A4-48C8-A7BE-F40154D92270}" type="datetime1">
              <a:rPr lang="en-US" smtClean="0"/>
              <a:t>8/4/2014</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4" name="Slide Number Placeholder 5"/>
          <p:cNvSpPr>
            <a:spLocks noGrp="1"/>
          </p:cNvSpPr>
          <p:nvPr>
            <p:ph type="sldNum" sz="quarter" idx="12"/>
          </p:nvPr>
        </p:nvSpPr>
        <p:spPr/>
        <p:txBody>
          <a:bodyPr/>
          <a:lstStyle>
            <a:lvl1pPr>
              <a:defRPr/>
            </a:lvl1pPr>
          </a:lstStyle>
          <a:p>
            <a:pPr>
              <a:defRPr/>
            </a:pPr>
            <a:fld id="{2709C92D-E6D8-4F5B-B1A3-697348D2F5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717CE3-0848-43C8-B4DC-AB421E5A5144}" type="datetime1">
              <a:rPr lang="en-US" smtClean="0"/>
              <a:t>8/4/2014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7" name="Slide Number Placeholder 5"/>
          <p:cNvSpPr>
            <a:spLocks noGrp="1"/>
          </p:cNvSpPr>
          <p:nvPr>
            <p:ph type="sldNum" sz="quarter" idx="12"/>
          </p:nvPr>
        </p:nvSpPr>
        <p:spPr/>
        <p:txBody>
          <a:bodyPr/>
          <a:lstStyle>
            <a:lvl1pPr>
              <a:defRPr/>
            </a:lvl1pPr>
          </a:lstStyle>
          <a:p>
            <a:pPr>
              <a:defRPr/>
            </a:pPr>
            <a:fld id="{81AF800E-E9C1-470E-97B7-6F1079A15AB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F85A98-8A92-4537-896B-658C361E7D4E}" type="datetime1">
              <a:rPr lang="en-US" smtClean="0"/>
              <a:t>8/4/2014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Meeting with the Chinese Delegation / 27th of September 2012 / Bucharest – OPCOM</a:t>
            </a:r>
            <a:endParaRPr lang="en-US"/>
          </a:p>
        </p:txBody>
      </p:sp>
      <p:sp>
        <p:nvSpPr>
          <p:cNvPr id="7" name="Slide Number Placeholder 5"/>
          <p:cNvSpPr>
            <a:spLocks noGrp="1"/>
          </p:cNvSpPr>
          <p:nvPr>
            <p:ph type="sldNum" sz="quarter" idx="12"/>
          </p:nvPr>
        </p:nvSpPr>
        <p:spPr/>
        <p:txBody>
          <a:bodyPr/>
          <a:lstStyle>
            <a:lvl1pPr>
              <a:defRPr/>
            </a:lvl1pPr>
          </a:lstStyle>
          <a:p>
            <a:pPr>
              <a:defRPr/>
            </a:pPr>
            <a:fld id="{B9012332-4724-4FD9-A947-E4B33CAE4D4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19DD8C5-C743-4DC3-AF58-5EE5BEF5A14A}" type="datetime1">
              <a:rPr lang="en-US" smtClean="0"/>
              <a:t>8/4/2014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r>
              <a:rPr lang="en-US" smtClean="0"/>
              <a:t>Meeting with the Chinese Delegation / 27th of September 2012 / Bucharest – OPCOM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713E0FBD-69BC-4E9D-B646-3D6D092B272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opcom.r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4347" name="Picture 7"/>
          <p:cNvPicPr>
            <a:picLocks noChangeAspect="1"/>
          </p:cNvPicPr>
          <p:nvPr/>
        </p:nvPicPr>
        <p:blipFill>
          <a:blip r:embed="rId3"/>
          <a:srcRect/>
          <a:stretch>
            <a:fillRect/>
          </a:stretch>
        </p:blipFill>
        <p:spPr bwMode="auto">
          <a:xfrm>
            <a:off x="609600" y="152400"/>
            <a:ext cx="3705225" cy="730250"/>
          </a:xfrm>
          <a:prstGeom prst="rect">
            <a:avLst/>
          </a:prstGeom>
          <a:noFill/>
          <a:ln w="9525">
            <a:noFill/>
            <a:miter lim="800000"/>
            <a:headEnd/>
            <a:tailEnd/>
          </a:ln>
        </p:spPr>
      </p:pic>
      <p:sp>
        <p:nvSpPr>
          <p:cNvPr id="13" name="Rectangle 18"/>
          <p:cNvSpPr txBox="1">
            <a:spLocks noChangeArrowheads="1"/>
          </p:cNvSpPr>
          <p:nvPr/>
        </p:nvSpPr>
        <p:spPr bwMode="auto">
          <a:xfrm>
            <a:off x="762000" y="1752600"/>
            <a:ext cx="7620000" cy="1828800"/>
          </a:xfrm>
          <a:prstGeom prst="rect">
            <a:avLst/>
          </a:prstGeom>
          <a:ln>
            <a:miter lim="800000"/>
            <a:headEnd/>
            <a:tailEnd/>
          </a:ln>
        </p:spPr>
        <p:txBody>
          <a:bodyPr lIns="91436" tIns="45718" rIns="91436" bIns="45718" anchor="ctr"/>
          <a:lstStyle/>
          <a:p>
            <a:pPr algn="ctr">
              <a:defRPr/>
            </a:pPr>
            <a:r>
              <a:rPr lang="ro-RO" sz="2400" b="1" dirty="0" smtClean="0"/>
              <a:t>Romanian Green Certificates Market</a:t>
            </a:r>
            <a:br>
              <a:rPr lang="ro-RO" sz="2400" b="1" dirty="0" smtClean="0"/>
            </a:br>
            <a:r>
              <a:rPr lang="ro-RO" sz="2400" b="1" dirty="0" smtClean="0"/>
              <a:t>in the new legislative context</a:t>
            </a:r>
            <a:endParaRPr lang="en-US" sz="2400" b="1" dirty="0">
              <a:latin typeface="Tahoma" pitchFamily="34" charset="0"/>
            </a:endParaRPr>
          </a:p>
        </p:txBody>
      </p:sp>
      <p:sp>
        <p:nvSpPr>
          <p:cNvPr id="2"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GCM – current state</a:t>
            </a: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328" y="5511409"/>
            <a:ext cx="7149671"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452563"/>
            <a:ext cx="6732587" cy="395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10</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extLst>
      <p:ext uri="{BB962C8B-B14F-4D97-AF65-F5344CB8AC3E}">
        <p14:creationId xmlns:p14="http://schemas.microsoft.com/office/powerpoint/2010/main" val="3256913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PCV – current state</a:t>
            </a:r>
          </a:p>
        </p:txBody>
      </p:sp>
      <p:graphicFrame>
        <p:nvGraphicFramePr>
          <p:cNvPr id="17" name="Chart 16"/>
          <p:cNvGraphicFramePr/>
          <p:nvPr/>
        </p:nvGraphicFramePr>
        <p:xfrm>
          <a:off x="1401762" y="1523999"/>
          <a:ext cx="6340475" cy="412432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5410200" y="5895201"/>
            <a:ext cx="2895600" cy="276999"/>
          </a:xfrm>
          <a:prstGeom prst="rect">
            <a:avLst/>
          </a:prstGeom>
          <a:noFill/>
        </p:spPr>
        <p:txBody>
          <a:bodyPr wrap="square" rtlCol="0">
            <a:spAutoFit/>
          </a:bodyPr>
          <a:lstStyle/>
          <a:p>
            <a:r>
              <a:rPr lang="ro-RO" sz="1200" dirty="0" smtClean="0"/>
              <a:t>Data from TRANSELECTRICA website</a:t>
            </a:r>
            <a:endParaRPr lang="ro-RO" sz="1200" dirty="0"/>
          </a:p>
        </p:txBody>
      </p:sp>
      <p:sp>
        <p:nvSpPr>
          <p:cNvPr id="15"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11</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1230300"/>
            <a:ext cx="8305800" cy="600164"/>
          </a:xfrm>
          <a:prstGeom prst="rect">
            <a:avLst/>
          </a:prstGeom>
          <a:noFill/>
          <a:ln w="9525">
            <a:noFill/>
            <a:miter lim="800000"/>
            <a:headEnd/>
            <a:tailEnd/>
          </a:ln>
        </p:spPr>
        <p:txBody>
          <a:bodyPr>
            <a:spAutoFit/>
          </a:bodyPr>
          <a:lstStyle/>
          <a:p>
            <a:r>
              <a:rPr lang="en-US" sz="1100" b="1" dirty="0" smtClean="0">
                <a:latin typeface="Tahoma" pitchFamily="34" charset="0"/>
              </a:rPr>
              <a:t>Law 134/2012 for the approval of the </a:t>
            </a:r>
            <a:r>
              <a:rPr lang="ro-RO" sz="1100" b="1" dirty="0" smtClean="0">
                <a:latin typeface="Tahoma" pitchFamily="34" charset="0"/>
              </a:rPr>
              <a:t>OUG 88/12.10.2011 </a:t>
            </a:r>
            <a:r>
              <a:rPr lang="en-US" sz="1100" b="1" dirty="0" smtClean="0">
                <a:latin typeface="Tahoma" pitchFamily="34" charset="0"/>
              </a:rPr>
              <a:t>regarding the </a:t>
            </a:r>
            <a:r>
              <a:rPr lang="ro-RO" sz="1100" b="1" dirty="0" smtClean="0">
                <a:latin typeface="Tahoma" pitchFamily="34" charset="0"/>
              </a:rPr>
              <a:t>amending and completing </a:t>
            </a:r>
            <a:r>
              <a:rPr lang="en-US" sz="1100" b="1" dirty="0" smtClean="0">
                <a:latin typeface="Tahoma" pitchFamily="34" charset="0"/>
              </a:rPr>
              <a:t>the </a:t>
            </a:r>
            <a:r>
              <a:rPr lang="ro-RO" sz="1100" b="1" dirty="0" smtClean="0">
                <a:latin typeface="Tahoma" pitchFamily="34" charset="0"/>
              </a:rPr>
              <a:t>Law 220/2008 on establishing the promotion system of electricity production from RES, republished, with subsequent amendments</a:t>
            </a:r>
            <a:endParaRPr lang="ro-RO" sz="1100" b="1" dirty="0">
              <a:latin typeface="Tahoma" pitchFamily="34" charset="0"/>
            </a:endParaRPr>
          </a:p>
        </p:txBody>
      </p:sp>
      <p:sp>
        <p:nvSpPr>
          <p:cNvPr id="9" name="TextBox 8"/>
          <p:cNvSpPr txBox="1"/>
          <p:nvPr/>
        </p:nvSpPr>
        <p:spPr>
          <a:xfrm>
            <a:off x="393700" y="2182148"/>
            <a:ext cx="8458200" cy="4154984"/>
          </a:xfrm>
          <a:prstGeom prst="rect">
            <a:avLst/>
          </a:prstGeom>
          <a:noFill/>
        </p:spPr>
        <p:txBody>
          <a:bodyPr wrap="square" rtlCol="0">
            <a:spAutoFit/>
          </a:bodyPr>
          <a:lstStyle/>
          <a:p>
            <a:pPr>
              <a:spcBef>
                <a:spcPts val="600"/>
              </a:spcBef>
            </a:pPr>
            <a:r>
              <a:rPr lang="ro-RO" sz="1400" u="sng" dirty="0" smtClean="0">
                <a:solidFill>
                  <a:srgbClr val="000000"/>
                </a:solidFill>
                <a:latin typeface="Tahoma" pitchFamily="34" charset="0"/>
                <a:ea typeface="Tahoma" pitchFamily="34" charset="0"/>
                <a:cs typeface="Tahoma" pitchFamily="34" charset="0"/>
              </a:rPr>
              <a:t>Are defined : </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Power plant multifuel </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Overcompensation</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Cost-benefit analysis</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Internal rate of return</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Energetic crops</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Priority acces to the network for E-RES</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Guaranteed acces to the network for E-RES</a:t>
            </a:r>
          </a:p>
          <a:p>
            <a:pPr lvl="1">
              <a:buFont typeface="Wingdings 3"/>
              <a:buChar char="¾"/>
            </a:pPr>
            <a:endParaRPr lang="ro-RO" sz="1200" dirty="0" smtClean="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Additional provisions to the 220/2008 republished:</a:t>
            </a:r>
            <a:r>
              <a:rPr lang="ro-RO" sz="1400" dirty="0" smtClean="0">
                <a:solidFill>
                  <a:srgbClr val="000000"/>
                </a:solidFill>
                <a:latin typeface="Tahoma" pitchFamily="34" charset="0"/>
                <a:ea typeface="Tahoma" pitchFamily="34" charset="0"/>
                <a:cs typeface="Tahoma" pitchFamily="34" charset="0"/>
              </a:rPr>
              <a:t> </a:t>
            </a:r>
          </a:p>
          <a:p>
            <a:pPr lvl="1">
              <a:spcBef>
                <a:spcPts val="600"/>
              </a:spcBef>
            </a:pPr>
            <a:r>
              <a:rPr lang="ro-RO" sz="1200" dirty="0" smtClean="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sym typeface="Wingdings 3"/>
              </a:rPr>
              <a:t> For E-RES producers that received GC before applying the system provided in this Act</a:t>
            </a:r>
            <a:r>
              <a:rPr lang="ro-RO" sz="1200" dirty="0" smtClean="0">
                <a:solidFill>
                  <a:srgbClr val="000000"/>
                </a:solidFill>
                <a:latin typeface="Tahoma" pitchFamily="34" charset="0"/>
                <a:ea typeface="Tahoma" pitchFamily="34" charset="0"/>
                <a:cs typeface="Tahoma" pitchFamily="34" charset="0"/>
              </a:rPr>
              <a:t>, the duration of applying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the system will be diminished according to the period for which they already received GC.</a:t>
            </a:r>
          </a:p>
          <a:p>
            <a:pPr lvl="1">
              <a:spcBef>
                <a:spcPts val="600"/>
              </a:spcBef>
            </a:pPr>
            <a:r>
              <a:rPr lang="ro-RO" sz="1200" dirty="0" smtClean="0">
                <a:solidFill>
                  <a:srgbClr val="000000"/>
                </a:solidFill>
                <a:latin typeface="Tahoma" pitchFamily="34" charset="0"/>
                <a:ea typeface="Tahoma" pitchFamily="34" charset="0"/>
                <a:cs typeface="Tahoma" pitchFamily="34" charset="0"/>
                <a:sym typeface="Wingdings 3"/>
              </a:rPr>
              <a:t>  Producers of electricity from : </a:t>
            </a:r>
            <a:r>
              <a:rPr lang="ro-RO" sz="1200" dirty="0" smtClean="0">
                <a:solidFill>
                  <a:schemeClr val="accent6">
                    <a:lumMod val="75000"/>
                  </a:schemeClr>
                </a:solidFill>
                <a:latin typeface="Tahoma" pitchFamily="34" charset="0"/>
                <a:ea typeface="Tahoma" pitchFamily="34" charset="0"/>
                <a:cs typeface="Tahoma" pitchFamily="34" charset="0"/>
                <a:sym typeface="Wingdings 3"/>
              </a:rPr>
              <a:t>biomass, bioliquids, biogas</a:t>
            </a:r>
            <a:r>
              <a:rPr lang="ro-RO" sz="1200" dirty="0" smtClean="0">
                <a:solidFill>
                  <a:srgbClr val="000000"/>
                </a:solidFill>
                <a:latin typeface="Tahoma" pitchFamily="34" charset="0"/>
                <a:ea typeface="Tahoma" pitchFamily="34" charset="0"/>
                <a:cs typeface="Tahoma" pitchFamily="34" charset="0"/>
                <a:sym typeface="Wingdings 3"/>
              </a:rPr>
              <a:t>, can benefit from the promotion system established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by the Law only if they own certificates attesting the origin of those energy sources, </a:t>
            </a:r>
            <a:r>
              <a:rPr lang="ro-RO" sz="1200" dirty="0" smtClean="0">
                <a:solidFill>
                  <a:schemeClr val="accent6">
                    <a:lumMod val="75000"/>
                  </a:schemeClr>
                </a:solidFill>
                <a:latin typeface="Tahoma" pitchFamily="34" charset="0"/>
                <a:ea typeface="Tahoma" pitchFamily="34" charset="0"/>
                <a:cs typeface="Tahoma" pitchFamily="34" charset="0"/>
                <a:sym typeface="Wingdings 3"/>
              </a:rPr>
              <a:t>issued by accredited </a:t>
            </a:r>
            <a:r>
              <a:rPr lang="en-US" sz="1200" dirty="0" smtClean="0">
                <a:solidFill>
                  <a:schemeClr val="accent6">
                    <a:lumMod val="75000"/>
                  </a:schemeClr>
                </a:solidFill>
                <a:latin typeface="Tahoma" pitchFamily="34" charset="0"/>
                <a:ea typeface="Tahoma" pitchFamily="34" charset="0"/>
                <a:cs typeface="Tahoma" pitchFamily="34" charset="0"/>
                <a:sym typeface="Wingdings 3"/>
              </a:rPr>
              <a:t>   institutions.</a:t>
            </a:r>
            <a:endParaRPr lang="ro-RO" sz="1200" dirty="0" smtClean="0">
              <a:solidFill>
                <a:srgbClr val="000000"/>
              </a:solidFill>
              <a:latin typeface="Tahoma" pitchFamily="34" charset="0"/>
              <a:ea typeface="Tahoma" pitchFamily="34" charset="0"/>
              <a:cs typeface="Tahoma" pitchFamily="34" charset="0"/>
              <a:sym typeface="Wingdings 3"/>
            </a:endParaRPr>
          </a:p>
          <a:p>
            <a:pPr lvl="1"/>
            <a:endParaRPr lang="ro-RO" sz="1200" dirty="0" smtClean="0">
              <a:solidFill>
                <a:srgbClr val="000000"/>
              </a:solidFill>
              <a:latin typeface="Tahoma" pitchFamily="34" charset="0"/>
              <a:ea typeface="Tahoma" pitchFamily="34" charset="0"/>
              <a:cs typeface="Tahoma" pitchFamily="34" charset="0"/>
            </a:endParaRPr>
          </a:p>
          <a:p>
            <a:pPr lvl="1"/>
            <a:endParaRPr lang="ro-RO" dirty="0">
              <a:solidFill>
                <a:srgbClr val="000000"/>
              </a:solidFill>
              <a:latin typeface="Tahoma" pitchFamily="34" charset="0"/>
              <a:ea typeface="Tahoma" pitchFamily="34" charset="0"/>
              <a:cs typeface="Tahoma" pitchFamily="34" charset="0"/>
            </a:endParaRPr>
          </a:p>
        </p:txBody>
      </p:sp>
      <p:sp>
        <p:nvSpPr>
          <p:cNvPr id="15"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12</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00034" y="1430209"/>
            <a:ext cx="8286808" cy="4755148"/>
          </a:xfrm>
          <a:prstGeom prst="rect">
            <a:avLst/>
          </a:prstGeom>
          <a:noFill/>
        </p:spPr>
        <p:txBody>
          <a:bodyPr wrap="square" rtlCol="0">
            <a:spAutoFit/>
          </a:bodyPr>
          <a:lstStyle/>
          <a:p>
            <a:pPr>
              <a:spcBef>
                <a:spcPts val="600"/>
              </a:spcBef>
            </a:pPr>
            <a:endParaRPr lang="ro-RO" sz="1400" u="sng" dirty="0" smtClean="0">
              <a:solidFill>
                <a:srgbClr val="000000"/>
              </a:solidFill>
              <a:latin typeface="Tahoma" pitchFamily="34" charset="0"/>
              <a:ea typeface="Tahoma" pitchFamily="34" charset="0"/>
              <a:cs typeface="Tahoma" pitchFamily="34" charset="0"/>
            </a:endParaRPr>
          </a:p>
          <a:p>
            <a:pPr>
              <a:spcBef>
                <a:spcPts val="600"/>
              </a:spcBef>
            </a:pPr>
            <a:r>
              <a:rPr lang="ro-RO" sz="1400" dirty="0" smtClean="0">
                <a:solidFill>
                  <a:srgbClr val="000000"/>
                </a:solidFill>
                <a:latin typeface="Tahoma" pitchFamily="34" charset="0"/>
                <a:ea typeface="Tahoma" pitchFamily="34" charset="0"/>
                <a:cs typeface="Tahoma" pitchFamily="34" charset="0"/>
              </a:rPr>
              <a:t>Number of GC issued for 1 MWh E-RES: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hydropower plants with capacity up to 10 MW:</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3 GC/1 MWh </a:t>
            </a:r>
            <a:r>
              <a:rPr lang="ro-RO" sz="1100" dirty="0" smtClean="0">
                <a:solidFill>
                  <a:srgbClr val="000000"/>
                </a:solidFill>
                <a:latin typeface="Tahoma" pitchFamily="34" charset="0"/>
                <a:ea typeface="Tahoma" pitchFamily="34" charset="0"/>
                <a:cs typeface="Tahoma" pitchFamily="34" charset="0"/>
              </a:rPr>
              <a:t>if the plants are </a:t>
            </a:r>
            <a:r>
              <a:rPr lang="ro-RO" sz="1100" dirty="0" smtClean="0">
                <a:solidFill>
                  <a:schemeClr val="accent6">
                    <a:lumMod val="75000"/>
                  </a:schemeClr>
                </a:solidFill>
                <a:latin typeface="Tahoma" pitchFamily="34" charset="0"/>
                <a:ea typeface="Tahoma" pitchFamily="34" charset="0"/>
                <a:cs typeface="Tahoma" pitchFamily="34" charset="0"/>
              </a:rPr>
              <a:t>new</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2 GC/1 MWh</a:t>
            </a:r>
            <a:r>
              <a:rPr lang="ro-RO" sz="1100" dirty="0" smtClean="0">
                <a:solidFill>
                  <a:srgbClr val="000000"/>
                </a:solidFill>
                <a:latin typeface="Tahoma" pitchFamily="34" charset="0"/>
                <a:ea typeface="Tahoma" pitchFamily="34" charset="0"/>
                <a:cs typeface="Tahoma" pitchFamily="34" charset="0"/>
              </a:rPr>
              <a:t> if the power plants are </a:t>
            </a:r>
            <a:r>
              <a:rPr lang="ro-RO" sz="1100" dirty="0" smtClean="0">
                <a:solidFill>
                  <a:schemeClr val="accent6">
                    <a:lumMod val="75000"/>
                  </a:schemeClr>
                </a:solidFill>
                <a:latin typeface="Tahoma" pitchFamily="34" charset="0"/>
                <a:ea typeface="Tahoma" pitchFamily="34" charset="0"/>
                <a:cs typeface="Tahoma" pitchFamily="34" charset="0"/>
              </a:rPr>
              <a:t>refurbished</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GC/2 MWh</a:t>
            </a:r>
            <a:r>
              <a:rPr lang="ro-RO" sz="1100" dirty="0" smtClean="0">
                <a:solidFill>
                  <a:srgbClr val="000000"/>
                </a:solidFill>
                <a:latin typeface="Tahoma" pitchFamily="34" charset="0"/>
                <a:ea typeface="Tahoma" pitchFamily="34" charset="0"/>
                <a:cs typeface="Tahoma" pitchFamily="34" charset="0"/>
              </a:rPr>
              <a:t> if the power plants are old and are not refurbished</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wind power plants:</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2 GC/1 MWh</a:t>
            </a:r>
            <a:r>
              <a:rPr lang="ro-RO" sz="1100" dirty="0" smtClean="0">
                <a:solidFill>
                  <a:srgbClr val="000000"/>
                </a:solidFill>
                <a:latin typeface="Tahoma" pitchFamily="34" charset="0"/>
                <a:ea typeface="Tahoma" pitchFamily="34" charset="0"/>
                <a:cs typeface="Tahoma" pitchFamily="34" charset="0"/>
              </a:rPr>
              <a:t>, until 2017</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GC/1 MWh </a:t>
            </a:r>
            <a:r>
              <a:rPr lang="ro-RO" sz="1100" dirty="0" smtClean="0">
                <a:solidFill>
                  <a:srgbClr val="000000"/>
                </a:solidFill>
                <a:latin typeface="Tahoma" pitchFamily="34" charset="0"/>
                <a:ea typeface="Tahoma" pitchFamily="34" charset="0"/>
                <a:cs typeface="Tahoma" pitchFamily="34" charset="0"/>
              </a:rPr>
              <a:t>starting with 2018</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power plants wich use: geothermal energy, biomass, bioliquids, biogas:</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2 GC/1 MWh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power plants wich use gas from wastes processing, gas from the process of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fermentation of sludge from wastewater treatment plants:</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GC/1 MWh</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power plants wich use solar energy:</a:t>
            </a:r>
          </a:p>
          <a:p>
            <a:pPr lvl="2">
              <a:buFont typeface="Arial" pitchFamily="34" charset="0"/>
              <a:buChar char="•"/>
            </a:pPr>
            <a:r>
              <a:rPr lang="ro-RO" sz="11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6 GC/1 MWh </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high efficiency cogeneration in power plants which use biomass :</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GC/1 MWh additional</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electricity produced in power plants which use biomass from energetic crops or forestry wastes:</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GC/1 MWh additional</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testing period, whatever the type of the renewable energy source :</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chemeClr val="accent6">
                    <a:lumMod val="75000"/>
                  </a:schemeClr>
                </a:solidFill>
                <a:latin typeface="Tahoma" pitchFamily="34" charset="0"/>
                <a:ea typeface="Tahoma" pitchFamily="34" charset="0"/>
                <a:cs typeface="Tahoma" pitchFamily="34" charset="0"/>
              </a:rPr>
              <a:t>1 GC/1 MWh</a:t>
            </a:r>
          </a:p>
          <a:p>
            <a:pPr lvl="1">
              <a:buFont typeface="Wingdings 3"/>
              <a:buChar char="¾"/>
            </a:pPr>
            <a:r>
              <a:rPr lang="ro-RO" sz="1200" dirty="0" smtClean="0">
                <a:solidFill>
                  <a:srgbClr val="000000"/>
                </a:solidFill>
                <a:latin typeface="Tahoma" pitchFamily="34" charset="0"/>
                <a:ea typeface="Tahoma" pitchFamily="34" charset="0"/>
                <a:cs typeface="Tahoma" pitchFamily="34" charset="0"/>
              </a:rPr>
              <a:t> for power plants which benefit from Investment Aid :</a:t>
            </a:r>
          </a:p>
          <a:p>
            <a:pPr lvl="2">
              <a:buFont typeface="Arial" pitchFamily="34" charset="0"/>
              <a:buChar char="•"/>
            </a:pPr>
            <a:r>
              <a:rPr lang="ro-RO" sz="1200" dirty="0" smtClean="0">
                <a:solidFill>
                  <a:srgbClr val="000000"/>
                </a:solidFill>
                <a:latin typeface="Tahoma" pitchFamily="34" charset="0"/>
                <a:ea typeface="Tahoma" pitchFamily="34" charset="0"/>
                <a:cs typeface="Tahoma" pitchFamily="34" charset="0"/>
              </a:rPr>
              <a:t> </a:t>
            </a:r>
            <a:r>
              <a:rPr lang="ro-RO" sz="1100" dirty="0" smtClean="0">
                <a:solidFill>
                  <a:srgbClr val="000000"/>
                </a:solidFill>
                <a:latin typeface="Tahoma" pitchFamily="34" charset="0"/>
                <a:ea typeface="Tahoma" pitchFamily="34" charset="0"/>
                <a:cs typeface="Tahoma" pitchFamily="34" charset="0"/>
              </a:rPr>
              <a:t>the number of GC/MWh is reduced according to the reduction of the reference value of the investition per MWh </a:t>
            </a:r>
            <a:br>
              <a:rPr lang="ro-RO" sz="1100" dirty="0" smtClean="0">
                <a:solidFill>
                  <a:srgbClr val="000000"/>
                </a:solidFill>
                <a:latin typeface="Tahoma" pitchFamily="34" charset="0"/>
                <a:ea typeface="Tahoma" pitchFamily="34" charset="0"/>
                <a:cs typeface="Tahoma" pitchFamily="34" charset="0"/>
              </a:rPr>
            </a:br>
            <a:r>
              <a:rPr lang="ro-RO" sz="1100" dirty="0" smtClean="0">
                <a:solidFill>
                  <a:srgbClr val="000000"/>
                </a:solidFill>
                <a:latin typeface="Tahoma" pitchFamily="34" charset="0"/>
                <a:ea typeface="Tahoma" pitchFamily="34" charset="0"/>
                <a:cs typeface="Tahoma" pitchFamily="34" charset="0"/>
              </a:rPr>
              <a:t>  with the value of the Investment Aid received (for example 1,12 GC/MWh instead of 2 GC/MWh))</a:t>
            </a:r>
            <a:endParaRPr lang="ro-RO" sz="1200" dirty="0" smtClean="0">
              <a:solidFill>
                <a:srgbClr val="E77817"/>
              </a:solidFill>
              <a:latin typeface="Tahoma" pitchFamily="34" charset="0"/>
              <a:ea typeface="Tahoma" pitchFamily="34" charset="0"/>
              <a:cs typeface="Tahoma" pitchFamily="34" charset="0"/>
            </a:endParaRPr>
          </a:p>
        </p:txBody>
      </p:sp>
      <p:sp>
        <p:nvSpPr>
          <p:cNvPr id="15" name="Rectangle 19"/>
          <p:cNvSpPr>
            <a:spLocks noChangeArrowheads="1"/>
          </p:cNvSpPr>
          <p:nvPr/>
        </p:nvSpPr>
        <p:spPr bwMode="auto">
          <a:xfrm>
            <a:off x="457200" y="990600"/>
            <a:ext cx="8305800" cy="600164"/>
          </a:xfrm>
          <a:prstGeom prst="rect">
            <a:avLst/>
          </a:prstGeom>
          <a:noFill/>
          <a:ln w="9525">
            <a:noFill/>
            <a:miter lim="800000"/>
            <a:headEnd/>
            <a:tailEnd/>
          </a:ln>
        </p:spPr>
        <p:txBody>
          <a:bodyPr wrap="square">
            <a:spAutoFit/>
          </a:bodyPr>
          <a:lstStyle/>
          <a:p>
            <a:r>
              <a:rPr lang="en-US" sz="1100" b="1" dirty="0" smtClean="0">
                <a:latin typeface="Tahoma" pitchFamily="34" charset="0"/>
              </a:rPr>
              <a:t>Law 134/2012 for the approval of the </a:t>
            </a:r>
            <a:r>
              <a:rPr lang="ro-RO" sz="1100" b="1" dirty="0" smtClean="0">
                <a:latin typeface="Tahoma" pitchFamily="34" charset="0"/>
              </a:rPr>
              <a:t>OUG 88/12.10.2011 </a:t>
            </a:r>
            <a:r>
              <a:rPr lang="en-US" sz="1100" b="1" dirty="0" smtClean="0">
                <a:latin typeface="Tahoma" pitchFamily="34" charset="0"/>
              </a:rPr>
              <a:t>regarding the </a:t>
            </a:r>
            <a:r>
              <a:rPr lang="ro-RO" sz="1100" b="1" dirty="0" smtClean="0">
                <a:latin typeface="Tahoma" pitchFamily="34" charset="0"/>
              </a:rPr>
              <a:t>amending and completing </a:t>
            </a:r>
            <a:r>
              <a:rPr lang="en-US" sz="1100" b="1" dirty="0" smtClean="0">
                <a:latin typeface="Tahoma" pitchFamily="34" charset="0"/>
              </a:rPr>
              <a:t>the </a:t>
            </a:r>
            <a:r>
              <a:rPr lang="ro-RO" sz="1100" b="1" dirty="0" smtClean="0">
                <a:latin typeface="Tahoma" pitchFamily="34" charset="0"/>
              </a:rPr>
              <a:t>Law 220/2008 on establishing the promotion system of electricity production from RES, republished, with subsequent amendments</a:t>
            </a:r>
            <a:endParaRPr lang="ro-RO" sz="1100" b="1" dirty="0">
              <a:latin typeface="Tahoma" pitchFamily="34" charset="0"/>
            </a:endParaRPr>
          </a:p>
        </p:txBody>
      </p:sp>
      <p:sp>
        <p:nvSpPr>
          <p:cNvPr id="17"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13</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560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GCM – current state</a:t>
            </a:r>
          </a:p>
        </p:txBody>
      </p:sp>
      <p:sp>
        <p:nvSpPr>
          <p:cNvPr id="14" name="TextBox 13"/>
          <p:cNvSpPr txBox="1"/>
          <p:nvPr/>
        </p:nvSpPr>
        <p:spPr>
          <a:xfrm>
            <a:off x="285720" y="1295400"/>
            <a:ext cx="8643998" cy="5078313"/>
          </a:xfrm>
          <a:prstGeom prst="rect">
            <a:avLst/>
          </a:prstGeom>
          <a:noFill/>
        </p:spPr>
        <p:txBody>
          <a:bodyPr wrap="square" rtlCol="0">
            <a:spAutoFit/>
          </a:bodyPr>
          <a:lstStyle/>
          <a:p>
            <a:r>
              <a:rPr lang="ro-RO" sz="1200" dirty="0" smtClean="0">
                <a:solidFill>
                  <a:srgbClr val="000000"/>
                </a:solidFill>
                <a:latin typeface="Tahoma" pitchFamily="34" charset="0"/>
                <a:ea typeface="Tahoma" pitchFamily="34" charset="0"/>
                <a:cs typeface="Tahoma" pitchFamily="34" charset="0"/>
              </a:rPr>
              <a:t>Price limits applied:			 </a:t>
            </a:r>
            <a:r>
              <a:rPr lang="ro-RO" sz="1200" dirty="0" smtClean="0">
                <a:solidFill>
                  <a:srgbClr val="000000"/>
                </a:solidFill>
                <a:latin typeface="Tahoma" pitchFamily="34" charset="0"/>
                <a:ea typeface="Tahoma" pitchFamily="34" charset="0"/>
                <a:cs typeface="Tahoma" pitchFamily="34" charset="0"/>
                <a:sym typeface="Wingdings 3"/>
              </a:rPr>
              <a:t></a:t>
            </a:r>
            <a:r>
              <a:rPr lang="ro-RO" sz="1200" dirty="0" smtClean="0">
                <a:solidFill>
                  <a:srgbClr val="000000"/>
                </a:solidFill>
                <a:latin typeface="Tahoma" pitchFamily="34" charset="0"/>
                <a:ea typeface="Tahoma" pitchFamily="34" charset="0"/>
                <a:cs typeface="Tahoma" pitchFamily="34" charset="0"/>
              </a:rPr>
              <a:t> 27 ÷ 55 euro</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sym typeface="Wingdings 3"/>
              </a:rPr>
              <a:t> exchange rate used: average of the december of the previous year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established by National Romanian Bank  						  indexed with the average inflation index of Euro registered in the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previous year for euro zone, communicated officialy by EUROSTAT </a:t>
            </a:r>
            <a:endParaRPr lang="ro-RO" sz="1200" dirty="0" smtClean="0">
              <a:solidFill>
                <a:srgbClr val="000000"/>
              </a:solidFill>
              <a:latin typeface="Tahoma" pitchFamily="34" charset="0"/>
              <a:ea typeface="Tahoma" pitchFamily="34" charset="0"/>
              <a:cs typeface="Tahoma" pitchFamily="34" charset="0"/>
            </a:endParaRP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Penalties for non-compliance:		 </a:t>
            </a:r>
            <a:r>
              <a:rPr lang="ro-RO" sz="1200" dirty="0" smtClean="0">
                <a:solidFill>
                  <a:srgbClr val="000000"/>
                </a:solidFill>
                <a:latin typeface="Tahoma" pitchFamily="34" charset="0"/>
                <a:ea typeface="Tahoma" pitchFamily="34" charset="0"/>
                <a:cs typeface="Tahoma" pitchFamily="34" charset="0"/>
                <a:sym typeface="Wingdings 3"/>
              </a:rPr>
              <a:t></a:t>
            </a:r>
            <a:r>
              <a:rPr lang="ro-RO" sz="1200" dirty="0" smtClean="0">
                <a:solidFill>
                  <a:srgbClr val="000000"/>
                </a:solidFill>
                <a:latin typeface="Tahoma" pitchFamily="34" charset="0"/>
                <a:ea typeface="Tahoma" pitchFamily="34" charset="0"/>
                <a:cs typeface="Tahoma" pitchFamily="34" charset="0"/>
              </a:rPr>
              <a:t> 110 euro</a:t>
            </a:r>
          </a:p>
          <a:p>
            <a:r>
              <a:rPr lang="ro-RO" sz="1200" dirty="0" smtClean="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sym typeface="Wingdings 3"/>
              </a:rPr>
              <a:t> exchange rate used : average of the december of the previous year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established by National Romanian Bank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indexed with the average inflation index of Euro registered in the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previous year for euro zone, communicated officialy by EUROSTAT </a:t>
            </a:r>
          </a:p>
          <a:p>
            <a:r>
              <a:rPr lang="ro-RO" sz="1200" dirty="0" smtClean="0">
                <a:solidFill>
                  <a:srgbClr val="000000"/>
                </a:solidFill>
                <a:latin typeface="Tahoma" pitchFamily="34" charset="0"/>
                <a:ea typeface="Tahoma" pitchFamily="34" charset="0"/>
                <a:cs typeface="Tahoma" pitchFamily="34" charset="0"/>
                <a:sym typeface="Wingdings 3"/>
              </a:rPr>
              <a:t>                                                                               </a:t>
            </a:r>
            <a:r>
              <a:rPr lang="ro-RO" sz="1200" dirty="0">
                <a:solidFill>
                  <a:srgbClr val="000000"/>
                </a:solidFill>
                <a:latin typeface="Tahoma" pitchFamily="34" charset="0"/>
                <a:ea typeface="Tahoma" pitchFamily="34" charset="0"/>
                <a:cs typeface="Tahoma" pitchFamily="34" charset="0"/>
                <a:sym typeface="Wingdings 3"/>
              </a:rPr>
              <a:t>55 euro for noncompliance with the yearly quota quarterly 	</a:t>
            </a:r>
            <a:r>
              <a:rPr lang="ro-RO" sz="1200" dirty="0" smtClean="0">
                <a:solidFill>
                  <a:srgbClr val="000000"/>
                </a:solidFill>
                <a:latin typeface="Tahoma" pitchFamily="34" charset="0"/>
                <a:ea typeface="Tahoma" pitchFamily="34" charset="0"/>
                <a:cs typeface="Tahoma" pitchFamily="34" charset="0"/>
                <a:sym typeface="Wingdings 3"/>
              </a:rPr>
              <a:t>			</a:t>
            </a:r>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Collection of penalties:			</a:t>
            </a:r>
            <a:r>
              <a:rPr lang="ro-RO" sz="1200" dirty="0" smtClean="0">
                <a:solidFill>
                  <a:srgbClr val="000000"/>
                </a:solidFill>
                <a:latin typeface="Tahoma" pitchFamily="34" charset="0"/>
                <a:ea typeface="Tahoma" pitchFamily="34" charset="0"/>
                <a:cs typeface="Tahoma" pitchFamily="34" charset="0"/>
                <a:sym typeface="Wingdings 3"/>
              </a:rPr>
              <a:t>  Administration of Environment Fund (yearly)</a:t>
            </a:r>
          </a:p>
          <a:p>
            <a:r>
              <a:rPr lang="ro-RO" sz="1200" dirty="0" smtClean="0">
                <a:solidFill>
                  <a:srgbClr val="000000"/>
                </a:solidFill>
                <a:latin typeface="Tahoma" pitchFamily="34" charset="0"/>
                <a:ea typeface="Tahoma" pitchFamily="34" charset="0"/>
                <a:cs typeface="Tahoma" pitchFamily="34" charset="0"/>
                <a:sym typeface="Wingdings 3"/>
              </a:rPr>
              <a:t>                                                                               Guarantee Fund for functioning of GCM (quarterly)</a:t>
            </a:r>
            <a:endParaRPr lang="ro-RO" sz="1200" dirty="0">
              <a:solidFill>
                <a:srgbClr val="000000"/>
              </a:solidFill>
              <a:latin typeface="Tahoma" pitchFamily="34" charset="0"/>
              <a:ea typeface="Tahoma" pitchFamily="34" charset="0"/>
              <a:cs typeface="Tahoma" pitchFamily="34" charset="0"/>
              <a:sym typeface="Wingdings 3"/>
            </a:endParaRPr>
          </a:p>
          <a:p>
            <a:endParaRPr lang="ro-RO" sz="1200" dirty="0" smtClean="0">
              <a:solidFill>
                <a:srgbClr val="000000"/>
              </a:solidFill>
              <a:latin typeface="Tahoma" pitchFamily="34" charset="0"/>
              <a:ea typeface="Tahoma" pitchFamily="34" charset="0"/>
              <a:cs typeface="Tahoma" pitchFamily="34" charset="0"/>
            </a:endParaRPr>
          </a:p>
          <a:p>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Use of penalties:			</a:t>
            </a:r>
            <a:r>
              <a:rPr lang="ro-RO" sz="1200" dirty="0" smtClean="0">
                <a:solidFill>
                  <a:srgbClr val="000000"/>
                </a:solidFill>
                <a:latin typeface="Tahoma" pitchFamily="34" charset="0"/>
                <a:ea typeface="Tahoma" pitchFamily="34" charset="0"/>
                <a:cs typeface="Tahoma" pitchFamily="34" charset="0"/>
                <a:sym typeface="Wingdings 3"/>
              </a:rPr>
              <a:t>  Financing the investments in E-RES production  by persons wich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realize installations with capacity up to 100 kW (Administration of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Environment Fund)</a:t>
            </a:r>
          </a:p>
          <a:p>
            <a:r>
              <a:rPr lang="ro-RO" sz="1200" dirty="0">
                <a:solidFill>
                  <a:srgbClr val="000000"/>
                </a:solidFill>
                <a:latin typeface="Tahoma" pitchFamily="34" charset="0"/>
                <a:ea typeface="Tahoma" pitchFamily="34" charset="0"/>
                <a:cs typeface="Tahoma" pitchFamily="34" charset="0"/>
                <a:sym typeface="Wingdings 3"/>
              </a:rPr>
              <a:t> </a:t>
            </a:r>
            <a:r>
              <a:rPr lang="ro-RO" sz="1200" dirty="0" smtClean="0">
                <a:solidFill>
                  <a:srgbClr val="000000"/>
                </a:solidFill>
                <a:latin typeface="Tahoma" pitchFamily="34" charset="0"/>
                <a:ea typeface="Tahoma" pitchFamily="34" charset="0"/>
                <a:cs typeface="Tahoma" pitchFamily="34" charset="0"/>
                <a:sym typeface="Wingdings 3"/>
              </a:rPr>
              <a:t>                                                                              Buying the GC unsold becose of quota nonfulfilment quarterly, at </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the request od the producers (Guarantee Fund)</a:t>
            </a:r>
            <a:endParaRPr lang="ro-RO" sz="1200" dirty="0" smtClean="0">
              <a:solidFill>
                <a:srgbClr val="000000"/>
              </a:solidFill>
              <a:latin typeface="Tahoma" pitchFamily="34" charset="0"/>
              <a:ea typeface="Tahoma" pitchFamily="34" charset="0"/>
              <a:cs typeface="Tahoma" pitchFamily="34" charset="0"/>
            </a:endParaRPr>
          </a:p>
          <a:p>
            <a:r>
              <a:rPr lang="ro-RO" sz="1200" dirty="0" smtClean="0">
                <a:solidFill>
                  <a:srgbClr val="000000"/>
                </a:solidFill>
                <a:latin typeface="Tahoma" pitchFamily="34" charset="0"/>
                <a:ea typeface="Tahoma" pitchFamily="34" charset="0"/>
                <a:cs typeface="Tahoma" pitchFamily="34" charset="0"/>
              </a:rPr>
              <a:t>Duration of support scheme application:		</a:t>
            </a:r>
            <a:r>
              <a:rPr lang="ro-RO" sz="1200" dirty="0" smtClean="0">
                <a:solidFill>
                  <a:srgbClr val="000000"/>
                </a:solidFill>
                <a:latin typeface="Tahoma" pitchFamily="34" charset="0"/>
                <a:ea typeface="Tahoma" pitchFamily="34" charset="0"/>
                <a:cs typeface="Tahoma" pitchFamily="34" charset="0"/>
                <a:sym typeface="Wingdings 3"/>
              </a:rPr>
              <a:t>  15 years for new installations</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10 years for hydro power plants with installed capacity up to 10 MW, 				    refurbished						               		   7 years for power plants used before in other states</a:t>
            </a:r>
            <a:br>
              <a:rPr lang="ro-RO" sz="1200" dirty="0" smtClean="0">
                <a:solidFill>
                  <a:srgbClr val="000000"/>
                </a:solidFill>
                <a:latin typeface="Tahoma" pitchFamily="34" charset="0"/>
                <a:ea typeface="Tahoma" pitchFamily="34" charset="0"/>
                <a:cs typeface="Tahoma" pitchFamily="34" charset="0"/>
                <a:sym typeface="Wingdings 3"/>
              </a:rPr>
            </a:br>
            <a:r>
              <a:rPr lang="ro-RO" sz="1200" dirty="0" smtClean="0">
                <a:solidFill>
                  <a:srgbClr val="000000"/>
                </a:solidFill>
                <a:latin typeface="Tahoma" pitchFamily="34" charset="0"/>
                <a:ea typeface="Tahoma" pitchFamily="34" charset="0"/>
                <a:cs typeface="Tahoma" pitchFamily="34" charset="0"/>
                <a:sym typeface="Wingdings 3"/>
              </a:rPr>
              <a:t>				   commissining/refurbisment until the end of 2016</a:t>
            </a:r>
            <a:endParaRPr lang="ro-RO" sz="1200" dirty="0">
              <a:solidFill>
                <a:srgbClr val="000000"/>
              </a:solidFill>
              <a:latin typeface="Tahoma" pitchFamily="34" charset="0"/>
              <a:ea typeface="Tahoma" pitchFamily="34" charset="0"/>
              <a:cs typeface="Tahoma" pitchFamily="34" charset="0"/>
            </a:endParaRPr>
          </a:p>
        </p:txBody>
      </p:sp>
      <p:sp>
        <p:nvSpPr>
          <p:cNvPr id="17"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14</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extLst>
      <p:ext uri="{BB962C8B-B14F-4D97-AF65-F5344CB8AC3E}">
        <p14:creationId xmlns:p14="http://schemas.microsoft.com/office/powerpoint/2010/main" val="30949268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00034" y="1524000"/>
            <a:ext cx="8286808" cy="4832092"/>
          </a:xfrm>
          <a:prstGeom prst="rect">
            <a:avLst/>
          </a:prstGeom>
          <a:noFill/>
        </p:spPr>
        <p:txBody>
          <a:bodyPr wrap="square" rtlCol="0">
            <a:spAutoFit/>
          </a:bodyPr>
          <a:lstStyle/>
          <a:p>
            <a:pPr>
              <a:spcBef>
                <a:spcPts val="600"/>
              </a:spcBef>
            </a:pPr>
            <a:endParaRPr lang="ro-RO" sz="1400" u="sng" dirty="0" smtClean="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Changes :</a:t>
            </a:r>
          </a:p>
          <a:p>
            <a:pPr>
              <a:spcBef>
                <a:spcPts val="600"/>
              </a:spcBef>
            </a:pPr>
            <a:r>
              <a:rPr lang="en-US" sz="1400" dirty="0" smtClean="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Period of valability of GC: </a:t>
            </a:r>
            <a:r>
              <a:rPr lang="ro-RO" sz="1400" dirty="0" smtClean="0">
                <a:solidFill>
                  <a:schemeClr val="accent6">
                    <a:lumMod val="75000"/>
                  </a:schemeClr>
                </a:solidFill>
                <a:latin typeface="Tahoma" pitchFamily="34" charset="0"/>
                <a:ea typeface="Tahoma" pitchFamily="34" charset="0"/>
                <a:cs typeface="Tahoma" pitchFamily="34" charset="0"/>
              </a:rPr>
              <a:t>16 months </a:t>
            </a:r>
            <a:r>
              <a:rPr lang="ro-RO" sz="1400" dirty="0" smtClean="0">
                <a:solidFill>
                  <a:srgbClr val="000000"/>
                </a:solidFill>
                <a:latin typeface="Tahoma" pitchFamily="34" charset="0"/>
                <a:ea typeface="Tahoma" pitchFamily="34" charset="0"/>
                <a:cs typeface="Tahoma" pitchFamily="34" charset="0"/>
              </a:rPr>
              <a:t>from the issuing date</a:t>
            </a:r>
          </a:p>
          <a:p>
            <a:pPr>
              <a:spcBef>
                <a:spcPts val="600"/>
              </a:spcBef>
            </a:pPr>
            <a:r>
              <a:rPr lang="en-US" sz="1400" dirty="0" smtClean="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The quantity of electricity for which is established the obligation of GC acquisition includes:</a:t>
            </a:r>
          </a:p>
          <a:p>
            <a:pPr lvl="1">
              <a:spcBef>
                <a:spcPts val="600"/>
              </a:spcBef>
              <a:buFont typeface="Wingdings 3"/>
              <a:buChar char="¾"/>
            </a:pPr>
            <a:r>
              <a:rPr lang="ro-RO" sz="1100" dirty="0" smtClean="0">
                <a:solidFill>
                  <a:srgbClr val="000000"/>
                </a:solidFill>
              </a:rPr>
              <a:t>  </a:t>
            </a:r>
            <a:r>
              <a:rPr lang="ro-RO" sz="1200" dirty="0" smtClean="0">
                <a:solidFill>
                  <a:srgbClr val="000000"/>
                </a:solidFill>
                <a:latin typeface="Tahoma" pitchFamily="34" charset="0"/>
                <a:ea typeface="Tahoma" pitchFamily="34" charset="0"/>
                <a:cs typeface="Tahoma" pitchFamily="34" charset="0"/>
              </a:rPr>
              <a:t>electricity bought by </a:t>
            </a:r>
            <a:r>
              <a:rPr lang="ro-RO" sz="1200" dirty="0" smtClean="0">
                <a:solidFill>
                  <a:schemeClr val="accent6">
                    <a:lumMod val="75000"/>
                  </a:schemeClr>
                </a:solidFill>
                <a:latin typeface="Tahoma" pitchFamily="34" charset="0"/>
                <a:ea typeface="Tahoma" pitchFamily="34" charset="0"/>
                <a:cs typeface="Tahoma" pitchFamily="34" charset="0"/>
              </a:rPr>
              <a:t>suppliers </a:t>
            </a:r>
            <a:r>
              <a:rPr lang="ro-RO" sz="1200" dirty="0" smtClean="0">
                <a:solidFill>
                  <a:srgbClr val="000000"/>
                </a:solidFill>
                <a:latin typeface="Tahoma" pitchFamily="34" charset="0"/>
                <a:ea typeface="Tahoma" pitchFamily="34" charset="0"/>
                <a:cs typeface="Tahoma" pitchFamily="34" charset="0"/>
              </a:rPr>
              <a:t>of electricity, for their final consumption as well as for selling it to final </a:t>
            </a:r>
            <a:br>
              <a:rPr lang="ro-RO" sz="1200" dirty="0" smtClean="0">
                <a:solidFill>
                  <a:srgbClr val="000000"/>
                </a:solidFill>
                <a:latin typeface="Tahoma" pitchFamily="34" charset="0"/>
                <a:ea typeface="Tahoma" pitchFamily="34" charset="0"/>
                <a:cs typeface="Tahoma" pitchFamily="34" charset="0"/>
              </a:rPr>
            </a:br>
            <a:r>
              <a:rPr lang="ro-RO" sz="1200" dirty="0" smtClean="0">
                <a:solidFill>
                  <a:srgbClr val="000000"/>
                </a:solidFill>
                <a:latin typeface="Tahoma" pitchFamily="34" charset="0"/>
                <a:ea typeface="Tahoma" pitchFamily="34" charset="0"/>
                <a:cs typeface="Tahoma" pitchFamily="34" charset="0"/>
              </a:rPr>
              <a:t>   consumers</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electricity used for own final consumption, other than own technological consumption, by a </a:t>
            </a:r>
            <a:r>
              <a:rPr lang="ro-RO" sz="1200" dirty="0" smtClean="0">
                <a:solidFill>
                  <a:schemeClr val="accent6">
                    <a:lumMod val="75000"/>
                  </a:schemeClr>
                </a:solidFill>
                <a:latin typeface="Tahoma" pitchFamily="34" charset="0"/>
                <a:ea typeface="Tahoma" pitchFamily="34" charset="0"/>
                <a:cs typeface="Tahoma" pitchFamily="34" charset="0"/>
              </a:rPr>
              <a:t>producer </a:t>
            </a:r>
            <a:r>
              <a:rPr lang="ro-RO" sz="1200" dirty="0" smtClean="0">
                <a:latin typeface="Tahoma" pitchFamily="34" charset="0"/>
                <a:ea typeface="Tahoma" pitchFamily="34" charset="0"/>
                <a:cs typeface="Tahoma" pitchFamily="34" charset="0"/>
              </a:rPr>
              <a:t>of electricity</a:t>
            </a:r>
          </a:p>
          <a:p>
            <a:pPr lvl="1">
              <a:spcBef>
                <a:spcPts val="600"/>
              </a:spcBef>
              <a:buFont typeface="Wingdings 3"/>
              <a:buChar char="¾"/>
            </a:pPr>
            <a:r>
              <a:rPr lang="ro-RO" sz="1200" dirty="0" smtClean="0">
                <a:solidFill>
                  <a:srgbClr val="000000"/>
                </a:solidFill>
                <a:latin typeface="Tahoma" pitchFamily="34" charset="0"/>
                <a:ea typeface="Tahoma" pitchFamily="34" charset="0"/>
                <a:cs typeface="Tahoma" pitchFamily="34" charset="0"/>
              </a:rPr>
              <a:t> electricity used by a </a:t>
            </a:r>
            <a:r>
              <a:rPr lang="ro-RO" sz="1200" dirty="0" smtClean="0">
                <a:solidFill>
                  <a:schemeClr val="accent6">
                    <a:lumMod val="75000"/>
                  </a:schemeClr>
                </a:solidFill>
                <a:latin typeface="Tahoma" pitchFamily="34" charset="0"/>
                <a:ea typeface="Tahoma" pitchFamily="34" charset="0"/>
                <a:cs typeface="Tahoma" pitchFamily="34" charset="0"/>
              </a:rPr>
              <a:t>producer</a:t>
            </a:r>
            <a:r>
              <a:rPr lang="ro-RO" sz="1200" dirty="0" smtClean="0">
                <a:solidFill>
                  <a:srgbClr val="000000"/>
                </a:solidFill>
                <a:latin typeface="Tahoma" pitchFamily="34" charset="0"/>
                <a:ea typeface="Tahoma" pitchFamily="34" charset="0"/>
                <a:cs typeface="Tahoma" pitchFamily="34" charset="0"/>
              </a:rPr>
              <a:t> for supplying with electricity the </a:t>
            </a:r>
            <a:r>
              <a:rPr lang="ro-RO" sz="1200" dirty="0" smtClean="0">
                <a:solidFill>
                  <a:schemeClr val="accent6">
                    <a:lumMod val="75000"/>
                  </a:schemeClr>
                </a:solidFill>
                <a:latin typeface="Tahoma" pitchFamily="34" charset="0"/>
                <a:ea typeface="Tahoma" pitchFamily="34" charset="0"/>
                <a:cs typeface="Tahoma" pitchFamily="34" charset="0"/>
              </a:rPr>
              <a:t>consumers connected by direct lines to the </a:t>
            </a:r>
            <a:br>
              <a:rPr lang="ro-RO" sz="1200" dirty="0" smtClean="0">
                <a:solidFill>
                  <a:schemeClr val="accent6">
                    <a:lumMod val="75000"/>
                  </a:schemeClr>
                </a:solidFill>
                <a:latin typeface="Tahoma" pitchFamily="34" charset="0"/>
                <a:ea typeface="Tahoma" pitchFamily="34" charset="0"/>
                <a:cs typeface="Tahoma" pitchFamily="34" charset="0"/>
              </a:rPr>
            </a:br>
            <a:r>
              <a:rPr lang="ro-RO" sz="1200" dirty="0" smtClean="0">
                <a:solidFill>
                  <a:schemeClr val="accent6">
                    <a:lumMod val="75000"/>
                  </a:schemeClr>
                </a:solidFill>
                <a:latin typeface="Tahoma" pitchFamily="34" charset="0"/>
                <a:ea typeface="Tahoma" pitchFamily="34" charset="0"/>
                <a:cs typeface="Tahoma" pitchFamily="34" charset="0"/>
              </a:rPr>
              <a:t>   power plant </a:t>
            </a:r>
          </a:p>
          <a:p>
            <a:pPr>
              <a:spcBef>
                <a:spcPts val="600"/>
              </a:spcBef>
            </a:pPr>
            <a:r>
              <a:rPr lang="en-US" sz="1400" dirty="0" smtClean="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Price limits and value of penalty :</a:t>
            </a:r>
          </a:p>
          <a:p>
            <a:pPr lvl="1">
              <a:spcBef>
                <a:spcPts val="600"/>
              </a:spcBef>
              <a:buFont typeface="Wingdings 3"/>
              <a:buChar char="¾"/>
            </a:pPr>
            <a:r>
              <a:rPr lang="ro-RO" sz="1100" dirty="0" smtClean="0">
                <a:solidFill>
                  <a:srgbClr val="000000"/>
                </a:solidFill>
              </a:rPr>
              <a:t>  are indexed yearly by </a:t>
            </a:r>
            <a:r>
              <a:rPr lang="pt-BR" sz="1100" dirty="0" smtClean="0">
                <a:solidFill>
                  <a:srgbClr val="000000"/>
                </a:solidFill>
              </a:rPr>
              <a:t>ANRE </a:t>
            </a:r>
            <a:r>
              <a:rPr lang="ro-RO" sz="1100" dirty="0" smtClean="0">
                <a:solidFill>
                  <a:srgbClr val="000000"/>
                </a:solidFill>
              </a:rPr>
              <a:t>with </a:t>
            </a:r>
            <a:r>
              <a:rPr lang="ro-RO" sz="1100" dirty="0" smtClean="0">
                <a:solidFill>
                  <a:schemeClr val="accent6">
                    <a:lumMod val="75000"/>
                  </a:schemeClr>
                </a:solidFill>
              </a:rPr>
              <a:t>the average inflation index of euro, for the previous year, calculated for euro zone, </a:t>
            </a:r>
            <a:br>
              <a:rPr lang="ro-RO" sz="1100" dirty="0" smtClean="0">
                <a:solidFill>
                  <a:schemeClr val="accent6">
                    <a:lumMod val="75000"/>
                  </a:schemeClr>
                </a:solidFill>
              </a:rPr>
            </a:br>
            <a:r>
              <a:rPr lang="ro-RO" sz="1100" dirty="0" smtClean="0">
                <a:solidFill>
                  <a:schemeClr val="accent6">
                    <a:lumMod val="75000"/>
                  </a:schemeClr>
                </a:solidFill>
              </a:rPr>
              <a:t>    </a:t>
            </a:r>
            <a:r>
              <a:rPr lang="ro-RO" sz="1100" dirty="0" smtClean="0"/>
              <a:t>communicated officialy by </a:t>
            </a:r>
            <a:r>
              <a:rPr lang="pt-BR" sz="1100" dirty="0" smtClean="0">
                <a:solidFill>
                  <a:srgbClr val="000000"/>
                </a:solidFill>
              </a:rPr>
              <a:t>EUROSTAT</a:t>
            </a:r>
          </a:p>
          <a:p>
            <a:pPr lvl="1">
              <a:spcBef>
                <a:spcPts val="600"/>
              </a:spcBef>
            </a:pPr>
            <a:r>
              <a:rPr lang="en-US" sz="1400" dirty="0" smtClean="0">
                <a:solidFill>
                  <a:srgbClr val="000000"/>
                </a:solidFill>
                <a:latin typeface="Tahoma" pitchFamily="34" charset="0"/>
                <a:ea typeface="Tahoma" pitchFamily="34" charset="0"/>
                <a:cs typeface="Tahoma" pitchFamily="34" charset="0"/>
              </a:rPr>
              <a:t>The calculation of fulfilled quotas for the economical agents with obligation, will be </a:t>
            </a:r>
            <a:r>
              <a:rPr lang="en-US" sz="1400" dirty="0" err="1" smtClean="0">
                <a:solidFill>
                  <a:srgbClr val="000000"/>
                </a:solidFill>
                <a:latin typeface="Tahoma" pitchFamily="34" charset="0"/>
                <a:ea typeface="Tahoma" pitchFamily="34" charset="0"/>
                <a:cs typeface="Tahoma" pitchFamily="34" charset="0"/>
              </a:rPr>
              <a:t>quaterly</a:t>
            </a:r>
            <a:endParaRPr lang="ro-RO" sz="1400" dirty="0" smtClean="0">
              <a:solidFill>
                <a:srgbClr val="000000"/>
              </a:solidFill>
              <a:latin typeface="Tahoma" pitchFamily="34" charset="0"/>
              <a:ea typeface="Tahoma" pitchFamily="34" charset="0"/>
              <a:cs typeface="Tahoma" pitchFamily="34" charset="0"/>
            </a:endParaRPr>
          </a:p>
          <a:p>
            <a:pPr>
              <a:spcBef>
                <a:spcPts val="600"/>
              </a:spcBef>
            </a:pPr>
            <a:r>
              <a:rPr lang="en-US" sz="1400" dirty="0" smtClean="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Penalties collection: Administration of the Fund for Environment</a:t>
            </a:r>
          </a:p>
          <a:p>
            <a:pPr>
              <a:spcBef>
                <a:spcPts val="600"/>
              </a:spcBef>
            </a:pPr>
            <a:r>
              <a:rPr lang="en-US" sz="1400" dirty="0" smtClean="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Producers that own power plants with installed capacity up to 1 MW/plant </a:t>
            </a:r>
            <a:r>
              <a:rPr lang="en-US" sz="1400" dirty="0" smtClean="0">
                <a:solidFill>
                  <a:srgbClr val="000000"/>
                </a:solidFill>
                <a:latin typeface="Tahoma" pitchFamily="34" charset="0"/>
                <a:ea typeface="Tahoma" pitchFamily="34" charset="0"/>
                <a:cs typeface="Tahoma" pitchFamily="34" charset="0"/>
              </a:rPr>
              <a:t> or 2 MW/plant for high efficiency biomass  cogeneration  </a:t>
            </a:r>
            <a:r>
              <a:rPr lang="ro-RO" sz="1400" dirty="0" smtClean="0">
                <a:solidFill>
                  <a:srgbClr val="000000"/>
                </a:solidFill>
                <a:latin typeface="Tahoma" pitchFamily="34" charset="0"/>
                <a:ea typeface="Tahoma" pitchFamily="34" charset="0"/>
                <a:cs typeface="Tahoma" pitchFamily="34" charset="0"/>
              </a:rPr>
              <a:t>can sell </a:t>
            </a:r>
            <a:r>
              <a:rPr lang="ro-RO" sz="1400" smtClean="0">
                <a:solidFill>
                  <a:srgbClr val="000000"/>
                </a:solidFill>
                <a:latin typeface="Tahoma" pitchFamily="34" charset="0"/>
                <a:ea typeface="Tahoma" pitchFamily="34" charset="0"/>
                <a:cs typeface="Tahoma" pitchFamily="34" charset="0"/>
              </a:rPr>
              <a:t>the electricity</a:t>
            </a:r>
            <a:r>
              <a:rPr lang="en-US" sz="1400" smtClean="0">
                <a:solidFill>
                  <a:srgbClr val="000000"/>
                </a:solidFill>
                <a:latin typeface="Tahoma" pitchFamily="34" charset="0"/>
                <a:ea typeface="Tahoma" pitchFamily="34" charset="0"/>
                <a:cs typeface="Tahoma" pitchFamily="34" charset="0"/>
              </a:rPr>
              <a:t> </a:t>
            </a:r>
            <a:r>
              <a:rPr lang="ro-RO" sz="1400" dirty="0" smtClean="0">
                <a:solidFill>
                  <a:schemeClr val="accent6">
                    <a:lumMod val="75000"/>
                  </a:schemeClr>
                </a:solidFill>
                <a:latin typeface="Tahoma" pitchFamily="34" charset="0"/>
                <a:ea typeface="Tahoma" pitchFamily="34" charset="0"/>
                <a:cs typeface="Tahoma" pitchFamily="34" charset="0"/>
              </a:rPr>
              <a:t>with regulated prices, unique for each type of technology </a:t>
            </a:r>
            <a:r>
              <a:rPr lang="ro-RO" sz="1400" dirty="0" smtClean="0">
                <a:solidFill>
                  <a:srgbClr val="000000"/>
                </a:solidFill>
                <a:latin typeface="Tahoma" pitchFamily="34" charset="0"/>
                <a:ea typeface="Tahoma" pitchFamily="34" charset="0"/>
                <a:cs typeface="Tahoma" pitchFamily="34" charset="0"/>
              </a:rPr>
              <a:t>and not receive GC</a:t>
            </a:r>
            <a:r>
              <a:rPr lang="en-US" sz="1400" dirty="0" smtClean="0">
                <a:solidFill>
                  <a:srgbClr val="000000"/>
                </a:solidFill>
                <a:latin typeface="Tahoma" pitchFamily="34" charset="0"/>
                <a:ea typeface="Tahoma" pitchFamily="34" charset="0"/>
                <a:cs typeface="Tahoma" pitchFamily="34" charset="0"/>
              </a:rPr>
              <a:t>.</a:t>
            </a:r>
          </a:p>
          <a:p>
            <a:pPr>
              <a:spcBef>
                <a:spcPts val="600"/>
              </a:spcBef>
            </a:pPr>
            <a:r>
              <a:rPr lang="en-US" sz="1400" dirty="0" smtClean="0">
                <a:solidFill>
                  <a:srgbClr val="000000"/>
                </a:solidFill>
                <a:latin typeface="Tahoma" pitchFamily="34" charset="0"/>
                <a:ea typeface="Tahoma" pitchFamily="34" charset="0"/>
                <a:cs typeface="Tahoma" pitchFamily="34" charset="0"/>
              </a:rPr>
              <a:t>       The Guarantee Fund-administrated by OPCOM</a:t>
            </a:r>
            <a:endParaRPr lang="ro-RO" sz="1200" dirty="0" smtClean="0">
              <a:solidFill>
                <a:srgbClr val="000000"/>
              </a:solidFill>
              <a:latin typeface="Tahoma" pitchFamily="34" charset="0"/>
              <a:ea typeface="Tahoma" pitchFamily="34" charset="0"/>
              <a:cs typeface="Tahoma" pitchFamily="34" charset="0"/>
            </a:endParaRPr>
          </a:p>
        </p:txBody>
      </p:sp>
      <p:sp>
        <p:nvSpPr>
          <p:cNvPr id="17" name="Rectangle 19"/>
          <p:cNvSpPr>
            <a:spLocks noChangeArrowheads="1"/>
          </p:cNvSpPr>
          <p:nvPr/>
        </p:nvSpPr>
        <p:spPr bwMode="auto">
          <a:xfrm>
            <a:off x="457200" y="990600"/>
            <a:ext cx="8305800" cy="600164"/>
          </a:xfrm>
          <a:prstGeom prst="rect">
            <a:avLst/>
          </a:prstGeom>
          <a:noFill/>
          <a:ln w="9525">
            <a:noFill/>
            <a:miter lim="800000"/>
            <a:headEnd/>
            <a:tailEnd/>
          </a:ln>
        </p:spPr>
        <p:txBody>
          <a:bodyPr>
            <a:spAutoFit/>
          </a:bodyPr>
          <a:lstStyle/>
          <a:p>
            <a:r>
              <a:rPr lang="en-US" sz="1100" b="1" dirty="0" smtClean="0">
                <a:latin typeface="Tahoma" pitchFamily="34" charset="0"/>
              </a:rPr>
              <a:t>Law 134/2012 for the approval of the </a:t>
            </a:r>
            <a:r>
              <a:rPr lang="ro-RO" sz="1100" b="1" dirty="0" smtClean="0">
                <a:latin typeface="Tahoma" pitchFamily="34" charset="0"/>
              </a:rPr>
              <a:t>OUG 88/12.10.2011 </a:t>
            </a:r>
            <a:r>
              <a:rPr lang="en-US" sz="1100" b="1" dirty="0" smtClean="0">
                <a:latin typeface="Tahoma" pitchFamily="34" charset="0"/>
              </a:rPr>
              <a:t>regarding the </a:t>
            </a:r>
            <a:r>
              <a:rPr lang="ro-RO" sz="1100" b="1" dirty="0" smtClean="0">
                <a:latin typeface="Tahoma" pitchFamily="34" charset="0"/>
              </a:rPr>
              <a:t>amending and completing </a:t>
            </a:r>
            <a:r>
              <a:rPr lang="en-US" sz="1100" b="1" dirty="0" smtClean="0">
                <a:latin typeface="Tahoma" pitchFamily="34" charset="0"/>
              </a:rPr>
              <a:t>the </a:t>
            </a:r>
            <a:r>
              <a:rPr lang="ro-RO" sz="1100" b="1" dirty="0" smtClean="0">
                <a:latin typeface="Tahoma" pitchFamily="34" charset="0"/>
              </a:rPr>
              <a:t>Law 220/2008 on establishing the promotion system of electricity production from RES, republished, with subsequent amendments</a:t>
            </a:r>
            <a:endParaRPr lang="ro-RO" sz="1100" b="1" dirty="0">
              <a:latin typeface="Tahoma" pitchFamily="34" charset="0"/>
            </a:endParaRPr>
          </a:p>
        </p:txBody>
      </p:sp>
      <p:sp>
        <p:nvSpPr>
          <p:cNvPr id="15"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15</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00034" y="1626250"/>
            <a:ext cx="8286808" cy="4847481"/>
          </a:xfrm>
          <a:prstGeom prst="rect">
            <a:avLst/>
          </a:prstGeom>
          <a:noFill/>
        </p:spPr>
        <p:txBody>
          <a:bodyPr wrap="square" rtlCol="0">
            <a:spAutoFit/>
          </a:bodyPr>
          <a:lstStyle/>
          <a:p>
            <a:pPr>
              <a:spcBef>
                <a:spcPts val="600"/>
              </a:spcBef>
            </a:pPr>
            <a:endParaRPr lang="ro-RO" sz="1400" u="sng" dirty="0" smtClean="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Other provisions:</a:t>
            </a:r>
          </a:p>
          <a:p>
            <a:pPr>
              <a:spcBef>
                <a:spcPts val="600"/>
              </a:spcBef>
            </a:pPr>
            <a:r>
              <a:rPr lang="ro-RO" sz="1400" dirty="0" smtClean="0">
                <a:solidFill>
                  <a:srgbClr val="E77817"/>
                </a:solidFill>
                <a:latin typeface="Tahoma" pitchFamily="34" charset="0"/>
                <a:ea typeface="Tahoma" pitchFamily="34" charset="0"/>
                <a:cs typeface="Tahoma" pitchFamily="34" charset="0"/>
              </a:rPr>
              <a:t>Priority dispatching </a:t>
            </a:r>
            <a:r>
              <a:rPr lang="ro-RO" sz="1400" dirty="0" smtClean="0">
                <a:solidFill>
                  <a:srgbClr val="000000"/>
                </a:solidFill>
                <a:latin typeface="Tahoma" pitchFamily="34" charset="0"/>
                <a:ea typeface="Tahoma" pitchFamily="34" charset="0"/>
                <a:cs typeface="Tahoma" pitchFamily="34" charset="0"/>
              </a:rPr>
              <a:t>for E-RES so that the effective production is as close to the availability of these resources </a:t>
            </a:r>
          </a:p>
          <a:p>
            <a:pPr>
              <a:spcBef>
                <a:spcPts val="600"/>
              </a:spcBef>
            </a:pPr>
            <a:r>
              <a:rPr lang="ro-RO" sz="1400" dirty="0" smtClean="0">
                <a:solidFill>
                  <a:srgbClr val="000000"/>
                </a:solidFill>
                <a:latin typeface="Tahoma" pitchFamily="34" charset="0"/>
                <a:ea typeface="Tahoma" pitchFamily="34" charset="0"/>
                <a:cs typeface="Tahoma" pitchFamily="34" charset="0"/>
              </a:rPr>
              <a:t>Limiting or stopping the production of E-RES will be made only upon the technical and commercial regulations approved by ANRE or in exceptional cases , where such action is absolutely necessary to maintain stability and meet safety of national system of electricity. </a:t>
            </a:r>
          </a:p>
          <a:p>
            <a:pPr>
              <a:spcBef>
                <a:spcPts val="600"/>
              </a:spcBef>
            </a:pPr>
            <a:r>
              <a:rPr lang="ro-RO" sz="1400" u="sng" dirty="0" smtClean="0">
                <a:solidFill>
                  <a:srgbClr val="000000"/>
                </a:solidFill>
                <a:latin typeface="Tahoma" pitchFamily="34" charset="0"/>
                <a:ea typeface="Tahoma" pitchFamily="34" charset="0"/>
                <a:cs typeface="Tahoma" pitchFamily="34" charset="0"/>
              </a:rPr>
              <a:t>Gua</a:t>
            </a:r>
            <a:r>
              <a:rPr lang="en-US" sz="1400" u="sng" dirty="0" smtClean="0">
                <a:solidFill>
                  <a:srgbClr val="000000"/>
                </a:solidFill>
                <a:latin typeface="Tahoma" pitchFamily="34" charset="0"/>
                <a:ea typeface="Tahoma" pitchFamily="34" charset="0"/>
                <a:cs typeface="Tahoma" pitchFamily="34" charset="0"/>
              </a:rPr>
              <a:t>r</a:t>
            </a:r>
            <a:r>
              <a:rPr lang="ro-RO" sz="1400" u="sng" dirty="0" smtClean="0">
                <a:solidFill>
                  <a:srgbClr val="000000"/>
                </a:solidFill>
                <a:latin typeface="Tahoma" pitchFamily="34" charset="0"/>
                <a:ea typeface="Tahoma" pitchFamily="34" charset="0"/>
                <a:cs typeface="Tahoma" pitchFamily="34" charset="0"/>
              </a:rPr>
              <a:t>anteed acces to the network</a:t>
            </a:r>
            <a:r>
              <a:rPr lang="ro-RO" sz="1400" dirty="0" smtClean="0">
                <a:solidFill>
                  <a:srgbClr val="000000"/>
                </a:solidFill>
                <a:latin typeface="Tahoma" pitchFamily="34" charset="0"/>
                <a:ea typeface="Tahoma" pitchFamily="34" charset="0"/>
                <a:cs typeface="Tahoma" pitchFamily="34" charset="0"/>
              </a:rPr>
              <a:t>: E-RES that benefits of support system by tradable GC,</a:t>
            </a:r>
            <a:r>
              <a:rPr lang="ro-RO" sz="1400" dirty="0" smtClean="0">
                <a:solidFill>
                  <a:srgbClr val="006666"/>
                </a:solidFill>
                <a:latin typeface="Tahoma" pitchFamily="34" charset="0"/>
                <a:ea typeface="Tahoma" pitchFamily="34" charset="0"/>
                <a:cs typeface="Tahoma" pitchFamily="34" charset="0"/>
              </a:rPr>
              <a:t> </a:t>
            </a:r>
            <a:r>
              <a:rPr lang="ro-RO" sz="1400" dirty="0" smtClean="0">
                <a:solidFill>
                  <a:srgbClr val="E77817"/>
                </a:solidFill>
                <a:latin typeface="Tahoma" pitchFamily="34" charset="0"/>
                <a:ea typeface="Tahoma" pitchFamily="34" charset="0"/>
                <a:cs typeface="Tahoma" pitchFamily="34" charset="0"/>
              </a:rPr>
              <a:t>contracted and sold on th</a:t>
            </a:r>
            <a:r>
              <a:rPr lang="en-US" sz="1400" dirty="0" smtClean="0">
                <a:solidFill>
                  <a:srgbClr val="E77817"/>
                </a:solidFill>
                <a:latin typeface="Tahoma" pitchFamily="34" charset="0"/>
                <a:ea typeface="Tahoma" pitchFamily="34" charset="0"/>
                <a:cs typeface="Tahoma" pitchFamily="34" charset="0"/>
              </a:rPr>
              <a:t>e</a:t>
            </a:r>
            <a:r>
              <a:rPr lang="ro-RO" sz="1400" dirty="0" smtClean="0">
                <a:solidFill>
                  <a:srgbClr val="E77817"/>
                </a:solidFill>
                <a:latin typeface="Tahoma" pitchFamily="34" charset="0"/>
                <a:ea typeface="Tahoma" pitchFamily="34" charset="0"/>
                <a:cs typeface="Tahoma" pitchFamily="34" charset="0"/>
              </a:rPr>
              <a:t> electricity market</a:t>
            </a:r>
          </a:p>
          <a:p>
            <a:pPr>
              <a:spcBef>
                <a:spcPts val="600"/>
              </a:spcBef>
            </a:pPr>
            <a:r>
              <a:rPr lang="ro-RO" sz="1400" u="sng" dirty="0" smtClean="0">
                <a:solidFill>
                  <a:srgbClr val="000000"/>
                </a:solidFill>
                <a:latin typeface="Tahoma" pitchFamily="34" charset="0"/>
                <a:ea typeface="Tahoma" pitchFamily="34" charset="0"/>
                <a:cs typeface="Tahoma" pitchFamily="34" charset="0"/>
              </a:rPr>
              <a:t>Priority acces to the network</a:t>
            </a:r>
            <a:r>
              <a:rPr lang="ro-RO" sz="1400" dirty="0" smtClean="0">
                <a:solidFill>
                  <a:srgbClr val="000000"/>
                </a:solidFill>
              </a:rPr>
              <a:t>: E-RES </a:t>
            </a:r>
            <a:r>
              <a:rPr lang="ro-RO" sz="1400" dirty="0" smtClean="0">
                <a:solidFill>
                  <a:srgbClr val="E77817"/>
                </a:solidFill>
              </a:rPr>
              <a:t>contracted and sold with regulated price</a:t>
            </a:r>
          </a:p>
          <a:p>
            <a:pPr>
              <a:spcBef>
                <a:spcPts val="600"/>
              </a:spcBef>
            </a:pPr>
            <a:r>
              <a:rPr lang="ro-RO" sz="1400" u="sng" dirty="0" smtClean="0">
                <a:solidFill>
                  <a:srgbClr val="000000"/>
                </a:solidFill>
                <a:latin typeface="Tahoma" pitchFamily="34" charset="0"/>
                <a:ea typeface="Tahoma" pitchFamily="34" charset="0"/>
                <a:cs typeface="Tahoma" pitchFamily="34" charset="0"/>
              </a:rPr>
              <a:t>Network connection</a:t>
            </a:r>
            <a:r>
              <a:rPr lang="ro-RO" sz="1400" dirty="0" smtClean="0">
                <a:solidFill>
                  <a:srgbClr val="000000"/>
                </a:solidFill>
                <a:latin typeface="Tahoma" pitchFamily="34" charset="0"/>
                <a:ea typeface="Tahoma" pitchFamily="34" charset="0"/>
                <a:cs typeface="Tahoma" pitchFamily="34" charset="0"/>
              </a:rPr>
              <a:t> is made to the extent that the safty of the national electricity system is not affected</a:t>
            </a:r>
          </a:p>
          <a:p>
            <a:pPr>
              <a:spcBef>
                <a:spcPts val="600"/>
              </a:spcBef>
            </a:pPr>
            <a:endParaRPr lang="ro-RO" sz="1400" u="sng" dirty="0">
              <a:solidFill>
                <a:srgbClr val="000000"/>
              </a:solidFill>
              <a:latin typeface="Tahoma" pitchFamily="34" charset="0"/>
              <a:ea typeface="Tahoma" pitchFamily="34" charset="0"/>
              <a:cs typeface="Tahoma" pitchFamily="34" charset="0"/>
            </a:endParaRPr>
          </a:p>
          <a:p>
            <a:pPr>
              <a:spcBef>
                <a:spcPts val="600"/>
              </a:spcBef>
            </a:pPr>
            <a:r>
              <a:rPr lang="ro-RO" sz="1400" u="sng" dirty="0" smtClean="0">
                <a:solidFill>
                  <a:srgbClr val="000000"/>
                </a:solidFill>
                <a:latin typeface="Tahoma" pitchFamily="34" charset="0"/>
                <a:ea typeface="Tahoma" pitchFamily="34" charset="0"/>
                <a:cs typeface="Tahoma" pitchFamily="34" charset="0"/>
              </a:rPr>
              <a:t>Producers which develop projects for E-RES production in power plants with installed capacity grater than 125 </a:t>
            </a:r>
            <a:r>
              <a:rPr lang="ro-RO" sz="1400" u="sng" dirty="0">
                <a:solidFill>
                  <a:srgbClr val="000000"/>
                </a:solidFill>
                <a:latin typeface="Tahoma" pitchFamily="34" charset="0"/>
                <a:ea typeface="Tahoma" pitchFamily="34" charset="0"/>
                <a:cs typeface="Tahoma" pitchFamily="34" charset="0"/>
              </a:rPr>
              <a:t>MW:</a:t>
            </a:r>
          </a:p>
          <a:p>
            <a:pPr lvl="2">
              <a:buFont typeface="Wingdings 3"/>
              <a:buChar char="¾"/>
            </a:pPr>
            <a:r>
              <a:rPr lang="ro-RO" sz="1400" dirty="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are obliged to notify them separately to EC.</a:t>
            </a:r>
            <a:endParaRPr lang="ro-RO" sz="1400" dirty="0">
              <a:solidFill>
                <a:srgbClr val="000000"/>
              </a:solidFill>
              <a:latin typeface="Tahoma" pitchFamily="34" charset="0"/>
              <a:ea typeface="Tahoma" pitchFamily="34" charset="0"/>
              <a:cs typeface="Tahoma" pitchFamily="34" charset="0"/>
            </a:endParaRPr>
          </a:p>
          <a:p>
            <a:pPr lvl="2">
              <a:buFont typeface="Wingdings 3"/>
              <a:buChar char="¾"/>
            </a:pPr>
            <a:r>
              <a:rPr lang="ro-RO" sz="1400" dirty="0">
                <a:solidFill>
                  <a:srgbClr val="000000"/>
                </a:solidFill>
                <a:latin typeface="Tahoma" pitchFamily="34" charset="0"/>
                <a:ea typeface="Tahoma" pitchFamily="34" charset="0"/>
                <a:cs typeface="Tahoma" pitchFamily="34" charset="0"/>
              </a:rPr>
              <a:t> </a:t>
            </a:r>
            <a:r>
              <a:rPr lang="ro-RO" sz="1400" dirty="0" smtClean="0">
                <a:solidFill>
                  <a:srgbClr val="000000"/>
                </a:solidFill>
                <a:latin typeface="Tahoma" pitchFamily="34" charset="0"/>
                <a:ea typeface="Tahoma" pitchFamily="34" charset="0"/>
                <a:cs typeface="Tahoma" pitchFamily="34" charset="0"/>
              </a:rPr>
              <a:t>receive GC only after they receive authorization from EC</a:t>
            </a:r>
            <a:endParaRPr lang="ro-RO" sz="1400" dirty="0">
              <a:solidFill>
                <a:srgbClr val="000000"/>
              </a:solidFill>
              <a:latin typeface="Tahoma" pitchFamily="34" charset="0"/>
              <a:ea typeface="Tahoma" pitchFamily="34" charset="0"/>
              <a:cs typeface="Tahoma" pitchFamily="34" charset="0"/>
            </a:endParaRPr>
          </a:p>
          <a:p>
            <a:pPr>
              <a:spcBef>
                <a:spcPts val="600"/>
              </a:spcBef>
            </a:pPr>
            <a:endParaRPr lang="ro-RO" sz="1400" dirty="0" smtClean="0">
              <a:solidFill>
                <a:srgbClr val="000000"/>
              </a:solidFill>
              <a:latin typeface="Tahoma" pitchFamily="34" charset="0"/>
              <a:ea typeface="Tahoma" pitchFamily="34" charset="0"/>
              <a:cs typeface="Tahoma" pitchFamily="34" charset="0"/>
            </a:endParaRPr>
          </a:p>
          <a:p>
            <a:pPr lvl="1">
              <a:buFont typeface="Wingdings 3"/>
              <a:buChar char="¾"/>
            </a:pPr>
            <a:endParaRPr lang="ro-RO" sz="1200" dirty="0" smtClean="0">
              <a:solidFill>
                <a:srgbClr val="000000"/>
              </a:solidFill>
              <a:latin typeface="Tahoma" pitchFamily="34" charset="0"/>
              <a:ea typeface="Tahoma" pitchFamily="34" charset="0"/>
              <a:cs typeface="Tahoma" pitchFamily="34" charset="0"/>
            </a:endParaRPr>
          </a:p>
        </p:txBody>
      </p:sp>
      <p:sp>
        <p:nvSpPr>
          <p:cNvPr id="14" name="Rectangle 19"/>
          <p:cNvSpPr>
            <a:spLocks noChangeArrowheads="1"/>
          </p:cNvSpPr>
          <p:nvPr/>
        </p:nvSpPr>
        <p:spPr bwMode="auto">
          <a:xfrm>
            <a:off x="457200" y="990600"/>
            <a:ext cx="8305800" cy="600164"/>
          </a:xfrm>
          <a:prstGeom prst="rect">
            <a:avLst/>
          </a:prstGeom>
          <a:noFill/>
          <a:ln w="9525">
            <a:noFill/>
            <a:miter lim="800000"/>
            <a:headEnd/>
            <a:tailEnd/>
          </a:ln>
        </p:spPr>
        <p:txBody>
          <a:bodyPr>
            <a:spAutoFit/>
          </a:bodyPr>
          <a:lstStyle/>
          <a:p>
            <a:r>
              <a:rPr lang="en-US" sz="1100" b="1" dirty="0" smtClean="0">
                <a:latin typeface="Tahoma" pitchFamily="34" charset="0"/>
              </a:rPr>
              <a:t>Law 134/2012 for the approval of the </a:t>
            </a:r>
            <a:r>
              <a:rPr lang="ro-RO" sz="1100" b="1" dirty="0" smtClean="0">
                <a:latin typeface="Tahoma" pitchFamily="34" charset="0"/>
              </a:rPr>
              <a:t>OUG 88/12.10.2011 </a:t>
            </a:r>
            <a:r>
              <a:rPr lang="en-US" sz="1100" b="1" dirty="0" smtClean="0">
                <a:latin typeface="Tahoma" pitchFamily="34" charset="0"/>
              </a:rPr>
              <a:t>regarding the </a:t>
            </a:r>
            <a:r>
              <a:rPr lang="ro-RO" sz="1100" b="1" dirty="0" smtClean="0">
                <a:latin typeface="Tahoma" pitchFamily="34" charset="0"/>
              </a:rPr>
              <a:t>amending and completing </a:t>
            </a:r>
            <a:r>
              <a:rPr lang="en-US" sz="1100" b="1" dirty="0" smtClean="0">
                <a:latin typeface="Tahoma" pitchFamily="34" charset="0"/>
              </a:rPr>
              <a:t>the </a:t>
            </a:r>
            <a:r>
              <a:rPr lang="ro-RO" sz="1100" b="1" dirty="0" smtClean="0">
                <a:latin typeface="Tahoma" pitchFamily="34" charset="0"/>
              </a:rPr>
              <a:t>Law 220/2008 on establishing the promotion system of electricity production from RES, republished, with subsequent amendments</a:t>
            </a:r>
            <a:endParaRPr lang="ro-RO" sz="1100" b="1" dirty="0">
              <a:latin typeface="Tahoma" pitchFamily="34" charset="0"/>
            </a:endParaRPr>
          </a:p>
        </p:txBody>
      </p:sp>
      <p:sp>
        <p:nvSpPr>
          <p:cNvPr id="16"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16</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1185446"/>
            <a:ext cx="8305800" cy="338554"/>
          </a:xfrm>
          <a:prstGeom prst="rect">
            <a:avLst/>
          </a:prstGeom>
          <a:noFill/>
          <a:ln w="9525">
            <a:noFill/>
            <a:miter lim="800000"/>
            <a:headEnd/>
            <a:tailEnd/>
          </a:ln>
        </p:spPr>
        <p:txBody>
          <a:bodyPr>
            <a:spAutoFit/>
          </a:bodyPr>
          <a:lstStyle/>
          <a:p>
            <a:pPr>
              <a:defRPr/>
            </a:pPr>
            <a:r>
              <a:rPr lang="ro-RO" sz="1600" b="1" dirty="0" smtClean="0">
                <a:latin typeface="Tahoma" pitchFamily="34" charset="0"/>
              </a:rPr>
              <a:t>Secondary legislation – Role of </a:t>
            </a:r>
            <a:r>
              <a:rPr lang="ro-RO" sz="1600" b="1" dirty="0">
                <a:latin typeface="Tahoma" pitchFamily="34" charset="0"/>
              </a:rPr>
              <a:t>OPCOM </a:t>
            </a:r>
            <a:endParaRPr lang="ro-RO" sz="1600" b="1" dirty="0" smtClean="0">
              <a:latin typeface="Tahoma" pitchFamily="34" charset="0"/>
            </a:endParaRPr>
          </a:p>
        </p:txBody>
      </p:sp>
      <p:sp>
        <p:nvSpPr>
          <p:cNvPr id="9" name="TextBox 8"/>
          <p:cNvSpPr txBox="1"/>
          <p:nvPr/>
        </p:nvSpPr>
        <p:spPr>
          <a:xfrm>
            <a:off x="609600" y="1676400"/>
            <a:ext cx="8072494" cy="3754874"/>
          </a:xfrm>
          <a:prstGeom prst="rect">
            <a:avLst/>
          </a:prstGeom>
          <a:noFill/>
        </p:spPr>
        <p:txBody>
          <a:bodyPr wrap="square" rtlCol="0">
            <a:spAutoFit/>
          </a:bodyPr>
          <a:lstStyle/>
          <a:p>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Regulation for organizing and functioning of green certificates market</a:t>
            </a:r>
          </a:p>
          <a:p>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Administrator of the green certificates market:</a:t>
            </a:r>
            <a:r>
              <a:rPr lang="ro-RO" sz="1400" dirty="0" smtClean="0">
                <a:solidFill>
                  <a:srgbClr val="000000"/>
                </a:solidFill>
                <a:latin typeface="Tahoma" pitchFamily="34" charset="0"/>
                <a:ea typeface="Tahoma" pitchFamily="34" charset="0"/>
                <a:cs typeface="Tahoma" pitchFamily="34" charset="0"/>
              </a:rPr>
              <a:t> green certificates market consists of centralized green certificates market and bilateral contracts for green certificates</a:t>
            </a:r>
          </a:p>
          <a:p>
            <a:pPr marL="285750" indent="-285750">
              <a:buFont typeface="Wingdings" pitchFamily="2" charset="2"/>
              <a:buChar char="Ø"/>
            </a:pPr>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Operator </a:t>
            </a: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of the centralized green certificates market</a:t>
            </a:r>
            <a:endParaRPr lang="ro-RO" sz="1400" dirty="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marL="285750" indent="-285750">
              <a:buFont typeface="Wingdings" pitchFamily="2" charset="2"/>
              <a:buChar char="Ø"/>
            </a:pPr>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Administrator </a:t>
            </a: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of the Register of the green certificates market participants</a:t>
            </a:r>
            <a:endParaRPr lang="ro-RO" sz="1400" dirty="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marL="285750" indent="-285750">
              <a:buFont typeface="Wingdings" pitchFamily="2" charset="2"/>
              <a:buChar char="Ø"/>
            </a:pPr>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ro-RO" sz="1400" dirty="0" smtClean="0">
                <a:solidFill>
                  <a:schemeClr val="accent6">
                    <a:lumMod val="7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Administrator of the Register of green certificates:</a:t>
            </a:r>
            <a:r>
              <a:rPr lang="ro-RO" sz="1400" dirty="0" smtClean="0">
                <a:solidFill>
                  <a:srgbClr val="000000"/>
                </a:solidFill>
                <a:latin typeface="Tahoma" pitchFamily="34" charset="0"/>
                <a:ea typeface="Tahoma" pitchFamily="34" charset="0"/>
                <a:cs typeface="Tahoma" pitchFamily="34" charset="0"/>
              </a:rPr>
              <a:t> Each participant on GCM has an account of GC in the register of GC, in which are registered the codes of identification of GC that the participant own and their state – valid, cancelled, transferred or consumed</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OPCOM transfers GC from the seller account to the buyer account after receiving the confirmation of payment of financial obligation, both for tran</a:t>
            </a:r>
            <a:r>
              <a:rPr lang="en-US" sz="1400" dirty="0" smtClean="0">
                <a:solidFill>
                  <a:srgbClr val="000000"/>
                </a:solidFill>
                <a:latin typeface="Tahoma" pitchFamily="34" charset="0"/>
                <a:ea typeface="Tahoma" pitchFamily="34" charset="0"/>
                <a:cs typeface="Tahoma" pitchFamily="34" charset="0"/>
              </a:rPr>
              <a:t>s</a:t>
            </a:r>
            <a:r>
              <a:rPr lang="ro-RO" sz="1400" dirty="0" smtClean="0">
                <a:solidFill>
                  <a:srgbClr val="000000"/>
                </a:solidFill>
                <a:latin typeface="Tahoma" pitchFamily="34" charset="0"/>
                <a:ea typeface="Tahoma" pitchFamily="34" charset="0"/>
                <a:cs typeface="Tahoma" pitchFamily="34" charset="0"/>
              </a:rPr>
              <a:t>actions on centralized market and on bilateral contracts.</a:t>
            </a:r>
            <a:endParaRPr lang="ro-RO" sz="1400" dirty="0">
              <a:solidFill>
                <a:srgbClr val="000000"/>
              </a:solidFill>
              <a:latin typeface="Tahoma" pitchFamily="34" charset="0"/>
              <a:ea typeface="Tahoma" pitchFamily="34" charset="0"/>
              <a:cs typeface="Tahoma" pitchFamily="34" charset="0"/>
            </a:endParaRPr>
          </a:p>
        </p:txBody>
      </p:sp>
      <p:sp>
        <p:nvSpPr>
          <p:cNvPr id="15"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17</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1185446"/>
            <a:ext cx="8305800" cy="338554"/>
          </a:xfrm>
          <a:prstGeom prst="rect">
            <a:avLst/>
          </a:prstGeom>
          <a:noFill/>
          <a:ln w="9525">
            <a:noFill/>
            <a:miter lim="800000"/>
            <a:headEnd/>
            <a:tailEnd/>
          </a:ln>
        </p:spPr>
        <p:txBody>
          <a:bodyPr>
            <a:spAutoFit/>
          </a:bodyPr>
          <a:lstStyle/>
          <a:p>
            <a:pPr>
              <a:defRPr/>
            </a:pPr>
            <a:r>
              <a:rPr lang="ro-RO" sz="1600" b="1" dirty="0" smtClean="0">
                <a:latin typeface="Tahoma" pitchFamily="34" charset="0"/>
              </a:rPr>
              <a:t>Secondary legislation – Role of </a:t>
            </a:r>
            <a:r>
              <a:rPr lang="ro-RO" sz="1600" b="1" dirty="0">
                <a:latin typeface="Tahoma" pitchFamily="34" charset="0"/>
              </a:rPr>
              <a:t>OPCOM </a:t>
            </a:r>
            <a:endParaRPr lang="ro-RO" sz="1600" b="1" dirty="0" smtClean="0">
              <a:latin typeface="Tahoma" pitchFamily="34" charset="0"/>
            </a:endParaRPr>
          </a:p>
        </p:txBody>
      </p:sp>
      <p:sp>
        <p:nvSpPr>
          <p:cNvPr id="9" name="TextBox 8"/>
          <p:cNvSpPr txBox="1"/>
          <p:nvPr/>
        </p:nvSpPr>
        <p:spPr>
          <a:xfrm>
            <a:off x="609600" y="1676400"/>
            <a:ext cx="8072494" cy="4185761"/>
          </a:xfrm>
          <a:prstGeom prst="rect">
            <a:avLst/>
          </a:prstGeom>
          <a:noFill/>
        </p:spPr>
        <p:txBody>
          <a:bodyPr wrap="square" rtlCol="0">
            <a:spAutoFit/>
          </a:bodyPr>
          <a:lstStyle/>
          <a:p>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r>
              <a:rPr lang="en-US" sz="1400" dirty="0">
                <a:latin typeface="Tahoma" pitchFamily="34" charset="0"/>
                <a:ea typeface="Tahoma" pitchFamily="34" charset="0"/>
                <a:cs typeface="Tahoma" pitchFamily="34" charset="0"/>
              </a:rPr>
              <a:t>According to the provisions of the Law 134/2012, </a:t>
            </a:r>
            <a:r>
              <a:rPr lang="en-US" sz="1400" dirty="0" err="1">
                <a:latin typeface="Tahoma" pitchFamily="34" charset="0"/>
                <a:ea typeface="Tahoma" pitchFamily="34" charset="0"/>
                <a:cs typeface="Tahoma" pitchFamily="34" charset="0"/>
              </a:rPr>
              <a:t>Opcom</a:t>
            </a:r>
            <a:r>
              <a:rPr lang="en-US" sz="1400" dirty="0">
                <a:latin typeface="Tahoma" pitchFamily="34" charset="0"/>
                <a:ea typeface="Tahoma" pitchFamily="34" charset="0"/>
                <a:cs typeface="Tahoma" pitchFamily="34" charset="0"/>
              </a:rPr>
              <a:t> has the obligation to </a:t>
            </a:r>
            <a:r>
              <a:rPr lang="en-US" sz="1400" dirty="0" smtClean="0">
                <a:latin typeface="Tahoma" pitchFamily="34" charset="0"/>
                <a:ea typeface="Tahoma" pitchFamily="34" charset="0"/>
                <a:cs typeface="Tahoma" pitchFamily="34" charset="0"/>
              </a:rPr>
              <a:t>constitute </a:t>
            </a:r>
            <a:r>
              <a:rPr lang="en-US" sz="1400" dirty="0">
                <a:latin typeface="Tahoma" pitchFamily="34" charset="0"/>
                <a:ea typeface="Tahoma" pitchFamily="34" charset="0"/>
                <a:cs typeface="Tahoma" pitchFamily="34" charset="0"/>
              </a:rPr>
              <a:t>the Guarantee Fund for the functioning of </a:t>
            </a:r>
            <a:r>
              <a:rPr lang="en-US" sz="1400" dirty="0" smtClean="0">
                <a:latin typeface="Tahoma" pitchFamily="34" charset="0"/>
                <a:ea typeface="Tahoma" pitchFamily="34" charset="0"/>
                <a:cs typeface="Tahoma" pitchFamily="34" charset="0"/>
              </a:rPr>
              <a:t>GCM</a:t>
            </a:r>
          </a:p>
          <a:p>
            <a:pPr marL="742950" lvl="1" indent="-285750">
              <a:buFont typeface="Wingdings" pitchFamily="2" charset="2"/>
              <a:buChar char="v"/>
            </a:pPr>
            <a:r>
              <a:rPr lang="en-US" sz="1400" dirty="0" smtClean="0">
                <a:latin typeface="Tahoma" pitchFamily="34" charset="0"/>
                <a:ea typeface="Tahoma" pitchFamily="34" charset="0"/>
                <a:cs typeface="Tahoma" pitchFamily="34" charset="0"/>
              </a:rPr>
              <a:t>The Fund consists of the money paid by the suppliers which didn’t fulfilled their quota each quarter; for each GC missing from the quota will be paid the maximum price of GC calculated by ANRE for the respective year</a:t>
            </a:r>
          </a:p>
          <a:p>
            <a:pPr marL="742950" lvl="1" indent="-285750">
              <a:buFont typeface="Wingdings" pitchFamily="2" charset="2"/>
              <a:buChar char="v"/>
            </a:pPr>
            <a:r>
              <a:rPr lang="en-US" sz="1400" dirty="0" smtClean="0">
                <a:latin typeface="Tahoma" pitchFamily="34" charset="0"/>
                <a:ea typeface="Tahoma" pitchFamily="34" charset="0"/>
                <a:cs typeface="Tahoma" pitchFamily="34" charset="0"/>
              </a:rPr>
              <a:t>The money of the Guarantee Fund will be used by OPCOM to buy GC unsold in the respective quarter because of quota nonfulfillment, at the producers request</a:t>
            </a:r>
          </a:p>
          <a:p>
            <a:pPr marL="285750" indent="-285750">
              <a:buFont typeface="Wingdings" pitchFamily="2" charset="2"/>
              <a:buChar char="Ø"/>
            </a:pPr>
            <a:endParaRPr lang="en-US" sz="1400" dirty="0" smtClean="0">
              <a:latin typeface="Tahoma" pitchFamily="34" charset="0"/>
              <a:ea typeface="Tahoma" pitchFamily="34" charset="0"/>
              <a:cs typeface="Tahoma" pitchFamily="34" charset="0"/>
            </a:endParaRPr>
          </a:p>
          <a:p>
            <a:pPr marL="285750" indent="-285750">
              <a:buFont typeface="Wingdings" pitchFamily="2" charset="2"/>
              <a:buChar char="Ø"/>
            </a:pPr>
            <a:r>
              <a:rPr lang="en-US" sz="1400" dirty="0" err="1" smtClean="0">
                <a:latin typeface="Tahoma" pitchFamily="34" charset="0"/>
                <a:ea typeface="Tahoma" pitchFamily="34" charset="0"/>
                <a:cs typeface="Tahoma" pitchFamily="34" charset="0"/>
              </a:rPr>
              <a:t>Opcom</a:t>
            </a:r>
            <a:r>
              <a:rPr lang="en-US" sz="1400" dirty="0" smtClean="0">
                <a:latin typeface="Tahoma" pitchFamily="34" charset="0"/>
                <a:ea typeface="Tahoma" pitchFamily="34" charset="0"/>
                <a:cs typeface="Tahoma" pitchFamily="34" charset="0"/>
              </a:rPr>
              <a:t> elaborates the Regulation for the establishing and use of the Guarantee Fund for the functioning of GCM</a:t>
            </a:r>
          </a:p>
          <a:p>
            <a:pPr marL="285750" indent="-285750">
              <a:buFont typeface="Wingdings" pitchFamily="2" charset="2"/>
              <a:buChar char="Ø"/>
            </a:pPr>
            <a:endParaRPr lang="en-US" sz="1400" dirty="0" smtClean="0">
              <a:latin typeface="Tahoma" pitchFamily="34" charset="0"/>
              <a:ea typeface="Tahoma" pitchFamily="34" charset="0"/>
              <a:cs typeface="Tahoma" pitchFamily="34" charset="0"/>
            </a:endParaRPr>
          </a:p>
          <a:p>
            <a:pPr marL="285750" indent="-285750">
              <a:buFont typeface="Wingdings" pitchFamily="2" charset="2"/>
              <a:buChar char="Ø"/>
            </a:pPr>
            <a:r>
              <a:rPr lang="en-US" sz="1400" dirty="0" err="1" smtClean="0">
                <a:latin typeface="Tahoma" pitchFamily="34" charset="0"/>
                <a:ea typeface="Tahoma" pitchFamily="34" charset="0"/>
                <a:cs typeface="Tahoma" pitchFamily="34" charset="0"/>
              </a:rPr>
              <a:t>Opcom</a:t>
            </a:r>
            <a:r>
              <a:rPr lang="en-US" sz="1400" dirty="0" smtClean="0">
                <a:latin typeface="Tahoma" pitchFamily="34" charset="0"/>
                <a:ea typeface="Tahoma" pitchFamily="34" charset="0"/>
                <a:cs typeface="Tahoma" pitchFamily="34" charset="0"/>
              </a:rPr>
              <a:t> </a:t>
            </a:r>
            <a:r>
              <a:rPr lang="en-US" sz="1400" dirty="0">
                <a:latin typeface="Tahoma" pitchFamily="34" charset="0"/>
                <a:ea typeface="Tahoma" pitchFamily="34" charset="0"/>
                <a:cs typeface="Tahoma" pitchFamily="34" charset="0"/>
              </a:rPr>
              <a:t>calculates and publishes quarterly, the </a:t>
            </a:r>
            <a:r>
              <a:rPr lang="en-US" sz="1400" dirty="0" smtClean="0">
                <a:latin typeface="Tahoma" pitchFamily="34" charset="0"/>
                <a:ea typeface="Tahoma" pitchFamily="34" charset="0"/>
                <a:cs typeface="Tahoma" pitchFamily="34" charset="0"/>
              </a:rPr>
              <a:t>weighted </a:t>
            </a:r>
            <a:r>
              <a:rPr lang="en-US" sz="1400" dirty="0">
                <a:latin typeface="Tahoma" pitchFamily="34" charset="0"/>
                <a:ea typeface="Tahoma" pitchFamily="34" charset="0"/>
                <a:cs typeface="Tahoma" pitchFamily="34" charset="0"/>
              </a:rPr>
              <a:t>average price on the CGCM</a:t>
            </a:r>
            <a:endParaRPr lang="ro-RO" sz="1400" dirty="0">
              <a:latin typeface="Tahoma" pitchFamily="34" charset="0"/>
              <a:ea typeface="Tahoma" pitchFamily="34" charset="0"/>
              <a:cs typeface="Tahoma" pitchFamily="34" charset="0"/>
            </a:endParaRPr>
          </a:p>
          <a:p>
            <a:endParaRPr lang="ro-RO" sz="1400" dirty="0">
              <a:latin typeface="Tahoma" pitchFamily="34" charset="0"/>
              <a:ea typeface="Tahoma" pitchFamily="34" charset="0"/>
              <a:cs typeface="Tahoma" pitchFamily="34" charset="0"/>
            </a:endParaRPr>
          </a:p>
          <a:p>
            <a:pPr marL="285750" indent="-285750">
              <a:buFont typeface="Wingdings" pitchFamily="2" charset="2"/>
              <a:buChar char="Ø"/>
            </a:pPr>
            <a:r>
              <a:rPr lang="en-US" sz="1400" dirty="0" err="1" smtClean="0">
                <a:latin typeface="Tahoma" pitchFamily="34" charset="0"/>
                <a:ea typeface="Tahoma" pitchFamily="34" charset="0"/>
                <a:cs typeface="Tahoma" pitchFamily="34" charset="0"/>
              </a:rPr>
              <a:t>Opcom</a:t>
            </a:r>
            <a:r>
              <a:rPr lang="en-US" sz="1400" dirty="0" smtClean="0">
                <a:latin typeface="Tahoma" pitchFamily="34" charset="0"/>
                <a:ea typeface="Tahoma" pitchFamily="34" charset="0"/>
                <a:cs typeface="Tahoma" pitchFamily="34" charset="0"/>
              </a:rPr>
              <a:t> proposed the amendments of the Regulation for organizing and functioning of CGM; the Draft of this document is published on </a:t>
            </a:r>
            <a:r>
              <a:rPr lang="en-US" sz="1400" dirty="0" err="1" smtClean="0">
                <a:latin typeface="Tahoma" pitchFamily="34" charset="0"/>
                <a:ea typeface="Tahoma" pitchFamily="34" charset="0"/>
                <a:cs typeface="Tahoma" pitchFamily="34" charset="0"/>
              </a:rPr>
              <a:t>Opcom’s</a:t>
            </a:r>
            <a:r>
              <a:rPr lang="en-US" sz="1400" dirty="0" smtClean="0">
                <a:latin typeface="Tahoma" pitchFamily="34" charset="0"/>
                <a:ea typeface="Tahoma" pitchFamily="34" charset="0"/>
                <a:cs typeface="Tahoma" pitchFamily="34" charset="0"/>
              </a:rPr>
              <a:t> website for comments</a:t>
            </a:r>
            <a:endParaRPr lang="ro-RO" sz="1400" dirty="0">
              <a:latin typeface="Tahoma" pitchFamily="34" charset="0"/>
              <a:ea typeface="Tahoma" pitchFamily="34" charset="0"/>
              <a:cs typeface="Tahoma" pitchFamily="34" charset="0"/>
            </a:endParaRPr>
          </a:p>
          <a:p>
            <a:pPr marL="285750" indent="-285750">
              <a:buFont typeface="Wingdings" pitchFamily="2" charset="2"/>
              <a:buChar char="Ø"/>
            </a:pPr>
            <a:endParaRPr lang="ro-RO" sz="1400" dirty="0" smtClean="0">
              <a:solidFill>
                <a:srgbClr val="000000"/>
              </a:solidFill>
              <a:latin typeface="Tahoma" pitchFamily="34" charset="0"/>
              <a:ea typeface="Tahoma" pitchFamily="34" charset="0"/>
              <a:cs typeface="Tahoma" pitchFamily="34" charset="0"/>
            </a:endParaRPr>
          </a:p>
          <a:p>
            <a:endParaRPr lang="ro-RO" sz="1400" dirty="0" smtClean="0">
              <a:solidFill>
                <a:srgbClr val="000000"/>
              </a:solidFill>
              <a:latin typeface="Tahoma" pitchFamily="34" charset="0"/>
              <a:ea typeface="Tahoma" pitchFamily="34" charset="0"/>
              <a:cs typeface="Tahoma" pitchFamily="34" charset="0"/>
            </a:endParaRPr>
          </a:p>
          <a:p>
            <a:pPr marL="285750" indent="-285750">
              <a:buFont typeface="Wingdings" pitchFamily="2" charset="2"/>
              <a:buChar char="Ø"/>
            </a:pPr>
            <a:endParaRPr lang="ro-RO" sz="1400" dirty="0">
              <a:solidFill>
                <a:srgbClr val="000000"/>
              </a:solidFill>
              <a:latin typeface="Tahoma" pitchFamily="34" charset="0"/>
              <a:ea typeface="Tahoma" pitchFamily="34" charset="0"/>
              <a:cs typeface="Tahoma" pitchFamily="34" charset="0"/>
            </a:endParaRPr>
          </a:p>
        </p:txBody>
      </p:sp>
      <p:sp>
        <p:nvSpPr>
          <p:cNvPr id="15" name="Slide Number Placeholder 1"/>
          <p:cNvSpPr txBox="1">
            <a:spLocks/>
          </p:cNvSpPr>
          <p:nvPr/>
        </p:nvSpPr>
        <p:spPr>
          <a:xfrm>
            <a:off x="7010400" y="6477000"/>
            <a:ext cx="19812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18</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extLst>
      <p:ext uri="{BB962C8B-B14F-4D97-AF65-F5344CB8AC3E}">
        <p14:creationId xmlns:p14="http://schemas.microsoft.com/office/powerpoint/2010/main" val="21650821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457200" y="2155954"/>
            <a:ext cx="8305800" cy="1754326"/>
          </a:xfrm>
          <a:prstGeom prst="rect">
            <a:avLst/>
          </a:prstGeom>
          <a:noFill/>
          <a:ln w="9525">
            <a:noFill/>
            <a:miter lim="800000"/>
            <a:headEnd/>
            <a:tailEnd/>
          </a:ln>
          <a:effectLst/>
        </p:spPr>
        <p:txBody>
          <a:bodyPr>
            <a:spAutoFit/>
          </a:bodyPr>
          <a:lstStyle/>
          <a:p>
            <a:pPr algn="ctr"/>
            <a:endParaRPr lang="en-GB" b="1" dirty="0">
              <a:solidFill>
                <a:srgbClr val="FF6600"/>
              </a:solidFill>
              <a:effectLst>
                <a:outerShdw blurRad="38100" dist="38100" dir="2700000" algn="tl">
                  <a:srgbClr val="C0C0C0"/>
                </a:outerShdw>
              </a:effectLst>
            </a:endParaRPr>
          </a:p>
          <a:p>
            <a:pPr algn="ctr"/>
            <a:endParaRPr lang="en-GB" b="1" dirty="0">
              <a:solidFill>
                <a:srgbClr val="FF6600"/>
              </a:solidFill>
              <a:effectLst>
                <a:outerShdw blurRad="38100" dist="38100" dir="2700000" algn="tl">
                  <a:srgbClr val="C0C0C0"/>
                </a:outerShdw>
              </a:effectLst>
            </a:endParaRPr>
          </a:p>
          <a:p>
            <a:pPr algn="ctr"/>
            <a:r>
              <a:rPr lang="en-GB" dirty="0" smtClean="0">
                <a:solidFill>
                  <a:srgbClr val="897E47"/>
                </a:solidFill>
                <a:effectLst>
                  <a:outerShdw blurRad="38100" dist="38100" dir="2700000" algn="tl">
                    <a:srgbClr val="C0C0C0"/>
                  </a:outerShdw>
                </a:effectLst>
                <a:latin typeface="Tahoma" pitchFamily="34" charset="0"/>
              </a:rPr>
              <a:t>Thank </a:t>
            </a:r>
            <a:r>
              <a:rPr lang="en-GB" dirty="0">
                <a:solidFill>
                  <a:srgbClr val="897E47"/>
                </a:solidFill>
                <a:effectLst>
                  <a:outerShdw blurRad="38100" dist="38100" dir="2700000" algn="tl">
                    <a:srgbClr val="C0C0C0"/>
                  </a:outerShdw>
                </a:effectLst>
                <a:latin typeface="Tahoma" pitchFamily="34" charset="0"/>
              </a:rPr>
              <a:t>you for your attention</a:t>
            </a:r>
            <a:r>
              <a:rPr lang="ro-RO" dirty="0">
                <a:solidFill>
                  <a:srgbClr val="897E47"/>
                </a:solidFill>
                <a:effectLst>
                  <a:outerShdw blurRad="38100" dist="38100" dir="2700000" algn="tl">
                    <a:srgbClr val="C0C0C0"/>
                  </a:outerShdw>
                </a:effectLst>
                <a:latin typeface="Tahoma" pitchFamily="34" charset="0"/>
              </a:rPr>
              <a:t> !</a:t>
            </a:r>
          </a:p>
          <a:p>
            <a:pPr algn="ctr"/>
            <a:endParaRPr lang="en-US" b="1" dirty="0">
              <a:solidFill>
                <a:srgbClr val="897E47"/>
              </a:solidFill>
              <a:effectLst>
                <a:outerShdw blurRad="38100" dist="38100" dir="2700000" algn="tl">
                  <a:srgbClr val="C0C0C0"/>
                </a:outerShdw>
              </a:effectLst>
              <a:latin typeface="Tahoma" pitchFamily="34" charset="0"/>
            </a:endParaRPr>
          </a:p>
          <a:p>
            <a:pPr algn="ctr"/>
            <a:r>
              <a:rPr lang="ro-RO" dirty="0" smtClean="0">
                <a:solidFill>
                  <a:srgbClr val="006666"/>
                </a:solidFill>
                <a:effectLst>
                  <a:outerShdw blurRad="38100" dist="38100" dir="2700000" algn="tl">
                    <a:srgbClr val="C0C0C0"/>
                  </a:outerShdw>
                </a:effectLst>
                <a:latin typeface="Tahoma" pitchFamily="34" charset="0"/>
                <a:hlinkClick r:id="rId2"/>
              </a:rPr>
              <a:t>www.opcom.ro</a:t>
            </a:r>
            <a:endParaRPr lang="ro-RO" dirty="0" smtClean="0">
              <a:solidFill>
                <a:srgbClr val="006666"/>
              </a:solidFill>
              <a:effectLst>
                <a:outerShdw blurRad="38100" dist="38100" dir="2700000" algn="tl">
                  <a:srgbClr val="C0C0C0"/>
                </a:outerShdw>
              </a:effectLst>
              <a:latin typeface="Tahoma" pitchFamily="34" charset="0"/>
            </a:endParaRPr>
          </a:p>
          <a:p>
            <a:pPr algn="ctr"/>
            <a:endParaRPr lang="ro-RO" dirty="0" smtClean="0">
              <a:solidFill>
                <a:srgbClr val="006666"/>
              </a:solidFill>
              <a:effectLst>
                <a:outerShdw blurRad="38100" dist="38100" dir="2700000" algn="tl">
                  <a:srgbClr val="C0C0C0"/>
                </a:outerShdw>
              </a:effectLst>
              <a:latin typeface="Tahoma" pitchFamily="34" charset="0"/>
            </a:endParaRPr>
          </a:p>
        </p:txBody>
      </p:sp>
      <p:cxnSp>
        <p:nvCxnSpPr>
          <p:cNvPr id="11" name="Straight Connector 10"/>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7419" name="Picture 7"/>
          <p:cNvPicPr>
            <a:picLocks noChangeAspect="1"/>
          </p:cNvPicPr>
          <p:nvPr/>
        </p:nvPicPr>
        <p:blipFill>
          <a:blip r:embed="rId3"/>
          <a:srcRect/>
          <a:stretch>
            <a:fillRect/>
          </a:stretch>
        </p:blipFill>
        <p:spPr bwMode="auto">
          <a:xfrm>
            <a:off x="609600" y="152400"/>
            <a:ext cx="3705225" cy="730250"/>
          </a:xfrm>
          <a:prstGeom prst="rect">
            <a:avLst/>
          </a:prstGeom>
          <a:noFill/>
          <a:ln w="9525">
            <a:noFill/>
            <a:miter lim="800000"/>
            <a:headEnd/>
            <a:tailEnd/>
          </a:ln>
        </p:spPr>
      </p:pic>
      <p:sp>
        <p:nvSpPr>
          <p:cNvPr id="7"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sp>
        <p:nvSpPr>
          <p:cNvPr id="9" name="Rectangle 19"/>
          <p:cNvSpPr>
            <a:spLocks noChangeArrowheads="1"/>
          </p:cNvSpPr>
          <p:nvPr/>
        </p:nvSpPr>
        <p:spPr bwMode="auto">
          <a:xfrm>
            <a:off x="457200" y="102885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Support System for E-RES</a:t>
            </a:r>
          </a:p>
        </p:txBody>
      </p:sp>
      <p:sp>
        <p:nvSpPr>
          <p:cNvPr id="13" name="Slide Number Placeholder 1"/>
          <p:cNvSpPr txBox="1">
            <a:spLocks/>
          </p:cNvSpPr>
          <p:nvPr/>
        </p:nvSpPr>
        <p:spPr>
          <a:xfrm>
            <a:off x="7239000" y="6477000"/>
            <a:ext cx="1752600" cy="265176"/>
          </a:xfrm>
          <a:prstGeom prst="rect">
            <a:avLst/>
          </a:prstGeom>
        </p:spPr>
        <p:txBody>
          <a:bodyPr vert="horz" lIns="91440" tIns="45720" rIns="91440" bIns="45720" rtlCol="0" anchor="ctr"/>
          <a:lstStyle/>
          <a:p>
            <a:pPr lvl="0" fontAlgn="auto">
              <a:spcBef>
                <a:spcPts val="0"/>
              </a:spcBef>
              <a:spcAft>
                <a:spcPts val="0"/>
              </a:spcAft>
              <a:defRPr/>
            </a:pPr>
            <a:r>
              <a:rPr lang="en-US" sz="800" dirty="0" err="1">
                <a:solidFill>
                  <a:srgbClr val="4E8781"/>
                </a:solidFill>
                <a:latin typeface="Tahoma" pitchFamily="34" charset="0"/>
                <a:cs typeface="Tahoma" pitchFamily="34" charset="0"/>
              </a:rPr>
              <a:t>opcom</a:t>
            </a:r>
            <a:r>
              <a:rPr lang="en-US" sz="800" dirty="0">
                <a:solidFill>
                  <a:srgbClr val="4E8781"/>
                </a:solidFill>
                <a:latin typeface="Tahoma" pitchFamily="34" charset="0"/>
                <a:cs typeface="Tahoma" pitchFamily="34" charset="0"/>
              </a:rPr>
              <a:t> © All rights reserved </a:t>
            </a:r>
            <a:r>
              <a:rPr lang="ro-RO" sz="8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2</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4" name="Rectangle 4"/>
          <p:cNvSpPr txBox="1">
            <a:spLocks noChangeArrowheads="1"/>
          </p:cNvSpPr>
          <p:nvPr/>
        </p:nvSpPr>
        <p:spPr bwMode="auto">
          <a:xfrm>
            <a:off x="1571604" y="1228716"/>
            <a:ext cx="4824413"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defTabSz="914400" eaLnBrk="1" latinLnBrk="0" hangingPunct="1">
              <a:lnSpc>
                <a:spcPct val="100000"/>
              </a:lnSpc>
              <a:spcBef>
                <a:spcPct val="50000"/>
              </a:spcBef>
              <a:buClrTx/>
              <a:buSzTx/>
              <a:buFont typeface="Arial" charset="0"/>
              <a:buChar char="•"/>
              <a:tabLst/>
              <a:defRPr/>
            </a:pPr>
            <a:r>
              <a:rPr lang="ro-RO" sz="1400" dirty="0" smtClean="0">
                <a:latin typeface="Tahoma" pitchFamily="34" charset="0"/>
              </a:rPr>
              <a:t>Fixed Quantities – mandatory quotas </a:t>
            </a:r>
            <a:endParaRPr lang="en-US" sz="1400" dirty="0" smtClean="0">
              <a:latin typeface="Tahoma" pitchFamily="34" charset="0"/>
            </a:endParaRPr>
          </a:p>
          <a:p>
            <a:pPr marL="342900" marR="0" lvl="0" indent="-342900" defTabSz="914400" eaLnBrk="1" latinLnBrk="0" hangingPunct="1">
              <a:lnSpc>
                <a:spcPct val="100000"/>
              </a:lnSpc>
              <a:spcBef>
                <a:spcPct val="50000"/>
              </a:spcBef>
              <a:buClrTx/>
              <a:buSzTx/>
              <a:buFont typeface="Arial" charset="0"/>
              <a:buChar char="•"/>
              <a:tabLst/>
              <a:defRPr/>
            </a:pPr>
            <a:r>
              <a:rPr lang="ro-RO" sz="1400" dirty="0" smtClean="0">
                <a:latin typeface="Tahoma" pitchFamily="34" charset="0"/>
              </a:rPr>
              <a:t>Variable price – determined by market mechanisms</a:t>
            </a:r>
          </a:p>
        </p:txBody>
      </p:sp>
      <p:sp>
        <p:nvSpPr>
          <p:cNvPr id="15" name="AutoShape 5"/>
          <p:cNvSpPr>
            <a:spLocks noChangeArrowheads="1"/>
          </p:cNvSpPr>
          <p:nvPr/>
        </p:nvSpPr>
        <p:spPr bwMode="auto">
          <a:xfrm>
            <a:off x="5334000" y="1066800"/>
            <a:ext cx="2252658" cy="557226"/>
          </a:xfrm>
          <a:prstGeom prst="wedgeRoundRectCallout">
            <a:avLst>
              <a:gd name="adj1" fmla="val -130554"/>
              <a:gd name="adj2" fmla="val 82985"/>
              <a:gd name="adj3" fmla="val 16667"/>
            </a:avLst>
          </a:prstGeom>
          <a:ln>
            <a:headEnd/>
            <a:tailEnd/>
          </a:ln>
        </p:spPr>
        <p:style>
          <a:lnRef idx="1">
            <a:schemeClr val="dk1"/>
          </a:lnRef>
          <a:fillRef idx="2">
            <a:schemeClr val="dk1"/>
          </a:fillRef>
          <a:effectRef idx="1">
            <a:schemeClr val="dk1"/>
          </a:effectRef>
          <a:fontRef idx="minor">
            <a:schemeClr val="dk1"/>
          </a:fontRef>
        </p:style>
        <p:txBody>
          <a:bodyPr lIns="0" rIns="0"/>
          <a:lstStyle/>
          <a:p>
            <a:pPr algn="ctr">
              <a:spcBef>
                <a:spcPts val="1800"/>
              </a:spcBef>
            </a:pPr>
            <a:r>
              <a:rPr lang="ro-RO" sz="1400" dirty="0" smtClean="0">
                <a:solidFill>
                  <a:srgbClr val="000000"/>
                </a:solidFill>
                <a:latin typeface="Tahoma" pitchFamily="34" charset="0"/>
                <a:ea typeface="Tahoma" pitchFamily="34" charset="0"/>
                <a:cs typeface="Tahoma" pitchFamily="34" charset="0"/>
              </a:rPr>
              <a:t>Established by Law</a:t>
            </a:r>
            <a:endParaRPr lang="en-US" sz="1400" dirty="0">
              <a:solidFill>
                <a:srgbClr val="000000"/>
              </a:solidFill>
              <a:latin typeface="Tahoma" pitchFamily="34" charset="0"/>
              <a:ea typeface="Tahoma" pitchFamily="34" charset="0"/>
              <a:cs typeface="Tahoma" pitchFamily="34" charset="0"/>
            </a:endParaRPr>
          </a:p>
        </p:txBody>
      </p:sp>
      <p:sp>
        <p:nvSpPr>
          <p:cNvPr id="16" name="AutoShape 6"/>
          <p:cNvSpPr>
            <a:spLocks noChangeArrowheads="1"/>
          </p:cNvSpPr>
          <p:nvPr/>
        </p:nvSpPr>
        <p:spPr bwMode="auto">
          <a:xfrm>
            <a:off x="857224" y="2943228"/>
            <a:ext cx="4324376" cy="1295400"/>
          </a:xfrm>
          <a:prstGeom prst="wedgeRoundRectCallout">
            <a:avLst>
              <a:gd name="adj1" fmla="val 7"/>
              <a:gd name="adj2" fmla="val -91759"/>
              <a:gd name="adj3" fmla="val 16667"/>
            </a:avLst>
          </a:prstGeom>
          <a:ln>
            <a:headEnd/>
            <a:tailEnd/>
          </a:ln>
        </p:spPr>
        <p:style>
          <a:lnRef idx="2">
            <a:schemeClr val="dk1"/>
          </a:lnRef>
          <a:fillRef idx="1">
            <a:schemeClr val="lt1"/>
          </a:fillRef>
          <a:effectRef idx="0">
            <a:schemeClr val="dk1"/>
          </a:effectRef>
          <a:fontRef idx="minor">
            <a:schemeClr val="dk1"/>
          </a:fontRef>
        </p:style>
        <p:txBody>
          <a:bodyPr lIns="0" rIns="0"/>
          <a:lstStyle/>
          <a:p>
            <a:endParaRPr lang="ro-RO" b="1" dirty="0">
              <a:solidFill>
                <a:srgbClr val="006666"/>
              </a:solidFill>
            </a:endParaRPr>
          </a:p>
          <a:p>
            <a:r>
              <a:rPr lang="ro-RO" sz="1400" dirty="0" smtClean="0">
                <a:solidFill>
                  <a:srgbClr val="000000"/>
                </a:solidFill>
                <a:latin typeface="Tahoma" pitchFamily="34" charset="0"/>
                <a:ea typeface="Tahoma" pitchFamily="34" charset="0"/>
                <a:cs typeface="Tahoma" pitchFamily="34" charset="0"/>
              </a:rPr>
              <a:t>Minimum and maximum values established by Law</a:t>
            </a:r>
            <a:r>
              <a:rPr lang="ro-RO" sz="1400" dirty="0">
                <a:solidFill>
                  <a:srgbClr val="000000"/>
                </a:solidFill>
                <a:latin typeface="Tahoma" pitchFamily="34" charset="0"/>
                <a:ea typeface="Tahoma" pitchFamily="34" charset="0"/>
                <a:cs typeface="Tahoma" pitchFamily="34" charset="0"/>
              </a:rPr>
              <a:t/>
            </a:r>
            <a:br>
              <a:rPr lang="ro-RO" sz="1400" dirty="0">
                <a:solidFill>
                  <a:srgbClr val="000000"/>
                </a:solidFill>
                <a:latin typeface="Tahoma" pitchFamily="34" charset="0"/>
                <a:ea typeface="Tahoma" pitchFamily="34" charset="0"/>
                <a:cs typeface="Tahoma" pitchFamily="34" charset="0"/>
              </a:rPr>
            </a:br>
            <a:r>
              <a:rPr lang="ro-RO" sz="1400" dirty="0">
                <a:solidFill>
                  <a:srgbClr val="000000"/>
                </a:solidFill>
                <a:latin typeface="Tahoma" pitchFamily="34" charset="0"/>
                <a:ea typeface="Tahoma" pitchFamily="34" charset="0"/>
                <a:cs typeface="Tahoma" pitchFamily="34" charset="0"/>
              </a:rPr>
              <a:t>(27 €/</a:t>
            </a:r>
            <a:r>
              <a:rPr lang="ro-RO" sz="1400" dirty="0" smtClean="0">
                <a:solidFill>
                  <a:srgbClr val="000000"/>
                </a:solidFill>
                <a:latin typeface="Tahoma" pitchFamily="34" charset="0"/>
                <a:ea typeface="Tahoma" pitchFamily="34" charset="0"/>
                <a:cs typeface="Tahoma" pitchFamily="34" charset="0"/>
              </a:rPr>
              <a:t>certificate </a:t>
            </a:r>
            <a:r>
              <a:rPr lang="ro-RO" sz="1400" dirty="0">
                <a:solidFill>
                  <a:srgbClr val="000000"/>
                </a:solidFill>
                <a:latin typeface="Tahoma" pitchFamily="34" charset="0"/>
                <a:ea typeface="Tahoma" pitchFamily="34" charset="0"/>
                <a:cs typeface="Tahoma" pitchFamily="34" charset="0"/>
              </a:rPr>
              <a:t>– 55 €/</a:t>
            </a:r>
            <a:r>
              <a:rPr lang="ro-RO" sz="1400" dirty="0" smtClean="0">
                <a:solidFill>
                  <a:srgbClr val="000000"/>
                </a:solidFill>
                <a:latin typeface="Tahoma" pitchFamily="34" charset="0"/>
                <a:ea typeface="Tahoma" pitchFamily="34" charset="0"/>
                <a:cs typeface="Tahoma" pitchFamily="34" charset="0"/>
              </a:rPr>
              <a:t>certificate </a:t>
            </a:r>
            <a:r>
              <a:rPr lang="ro-RO" sz="1400" dirty="0">
                <a:solidFill>
                  <a:srgbClr val="000000"/>
                </a:solidFill>
                <a:latin typeface="Tahoma" pitchFamily="34" charset="0"/>
                <a:ea typeface="Tahoma" pitchFamily="34" charset="0"/>
                <a:cs typeface="Tahoma" pitchFamily="34" charset="0"/>
              </a:rPr>
              <a:t>)</a:t>
            </a:r>
            <a:endParaRPr lang="en-US" sz="1400" dirty="0">
              <a:solidFill>
                <a:srgbClr val="000000"/>
              </a:solidFill>
              <a:latin typeface="Tahoma" pitchFamily="34" charset="0"/>
              <a:ea typeface="Tahoma" pitchFamily="34" charset="0"/>
              <a:cs typeface="Tahoma" pitchFamily="34" charset="0"/>
            </a:endParaRPr>
          </a:p>
        </p:txBody>
      </p:sp>
      <p:sp>
        <p:nvSpPr>
          <p:cNvPr id="17" name="AutoShape 7"/>
          <p:cNvSpPr>
            <a:spLocks noChangeArrowheads="1"/>
          </p:cNvSpPr>
          <p:nvPr/>
        </p:nvSpPr>
        <p:spPr bwMode="auto">
          <a:xfrm>
            <a:off x="642910" y="4371988"/>
            <a:ext cx="2232025" cy="863600"/>
          </a:xfrm>
          <a:prstGeom prst="wedgeRoundRectCallout">
            <a:avLst>
              <a:gd name="adj1" fmla="val -24685"/>
              <a:gd name="adj2" fmla="val -110593"/>
              <a:gd name="adj3" fmla="val 16667"/>
            </a:avLst>
          </a:prstGeom>
          <a:ln>
            <a:headEnd/>
            <a:tailEnd/>
          </a:ln>
        </p:spPr>
        <p:style>
          <a:lnRef idx="1">
            <a:schemeClr val="accent6"/>
          </a:lnRef>
          <a:fillRef idx="2">
            <a:schemeClr val="accent6"/>
          </a:fillRef>
          <a:effectRef idx="1">
            <a:schemeClr val="accent6"/>
          </a:effectRef>
          <a:fontRef idx="minor">
            <a:schemeClr val="dk1"/>
          </a:fontRef>
        </p:style>
        <p:txBody>
          <a:bodyPr/>
          <a:lstStyle/>
          <a:p>
            <a:pPr algn="ctr">
              <a:defRPr/>
            </a:pPr>
            <a:r>
              <a:rPr lang="ro-RO" sz="1400" dirty="0" smtClean="0">
                <a:solidFill>
                  <a:srgbClr val="000000"/>
                </a:solidFill>
                <a:latin typeface="Tahoma" pitchFamily="34" charset="0"/>
                <a:ea typeface="Tahoma" pitchFamily="34" charset="0"/>
                <a:cs typeface="Tahoma" pitchFamily="34" charset="0"/>
              </a:rPr>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For producers protection</a:t>
            </a:r>
            <a:endParaRPr lang="en-US" sz="1400" dirty="0">
              <a:solidFill>
                <a:srgbClr val="000000"/>
              </a:solidFill>
              <a:latin typeface="Tahoma" pitchFamily="34" charset="0"/>
              <a:ea typeface="Tahoma" pitchFamily="34" charset="0"/>
              <a:cs typeface="Tahoma" pitchFamily="34" charset="0"/>
            </a:endParaRPr>
          </a:p>
        </p:txBody>
      </p:sp>
      <p:sp>
        <p:nvSpPr>
          <p:cNvPr id="18" name="AutoShape 8"/>
          <p:cNvSpPr>
            <a:spLocks noChangeArrowheads="1"/>
          </p:cNvSpPr>
          <p:nvPr/>
        </p:nvSpPr>
        <p:spPr bwMode="auto">
          <a:xfrm>
            <a:off x="3657600" y="4384875"/>
            <a:ext cx="2374900" cy="863600"/>
          </a:xfrm>
          <a:prstGeom prst="wedgeRoundRectCallout">
            <a:avLst>
              <a:gd name="adj1" fmla="val -83375"/>
              <a:gd name="adj2" fmla="val -103979"/>
              <a:gd name="adj3" fmla="val 16667"/>
            </a:avLst>
          </a:prstGeom>
          <a:ln>
            <a:headEnd/>
            <a:tailEnd/>
          </a:ln>
        </p:spPr>
        <p:style>
          <a:lnRef idx="1">
            <a:schemeClr val="accent6"/>
          </a:lnRef>
          <a:fillRef idx="2">
            <a:schemeClr val="accent6"/>
          </a:fillRef>
          <a:effectRef idx="1">
            <a:schemeClr val="accent6"/>
          </a:effectRef>
          <a:fontRef idx="minor">
            <a:schemeClr val="dk1"/>
          </a:fontRef>
        </p:style>
        <p:txBody>
          <a:bodyPr/>
          <a:lstStyle/>
          <a:p>
            <a:pPr algn="ctr">
              <a:defRPr/>
            </a:pPr>
            <a:r>
              <a:rPr lang="ro-RO" sz="1400" dirty="0" smtClean="0">
                <a:solidFill>
                  <a:srgbClr val="000000"/>
                </a:solidFill>
                <a:latin typeface="Tahoma" pitchFamily="34" charset="0"/>
                <a:ea typeface="Tahoma" pitchFamily="34" charset="0"/>
                <a:cs typeface="Tahoma" pitchFamily="34" charset="0"/>
              </a:rPr>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For consumers protection</a:t>
            </a:r>
            <a:endParaRPr lang="en-US" sz="1400" dirty="0">
              <a:solidFill>
                <a:srgbClr val="000000"/>
              </a:solidFill>
              <a:latin typeface="Tahoma" pitchFamily="34" charset="0"/>
              <a:ea typeface="Tahoma" pitchFamily="34" charset="0"/>
              <a:cs typeface="Tahoma" pitchFamily="34" charset="0"/>
            </a:endParaRPr>
          </a:p>
          <a:p>
            <a:pPr algn="ctr">
              <a:defRPr/>
            </a:pPr>
            <a:endParaRPr lang="en-US" sz="1600" dirty="0">
              <a:solidFill>
                <a:srgbClr val="000000"/>
              </a:solidFill>
              <a:latin typeface="Tahoma" pitchFamily="34" charset="0"/>
              <a:ea typeface="Tahoma" pitchFamily="34" charset="0"/>
              <a:cs typeface="Tahoma" pitchFamily="34" charset="0"/>
            </a:endParaRPr>
          </a:p>
        </p:txBody>
      </p:sp>
      <p:sp>
        <p:nvSpPr>
          <p:cNvPr id="19" name="Rounded Rectangle 18"/>
          <p:cNvSpPr/>
          <p:nvPr/>
        </p:nvSpPr>
        <p:spPr>
          <a:xfrm>
            <a:off x="685800" y="5562600"/>
            <a:ext cx="7848600" cy="533400"/>
          </a:xfrm>
          <a:prstGeom prst="roundRect">
            <a:avLst/>
          </a:prstGeom>
          <a:gradFill flip="none" rotWithShape="1">
            <a:gsLst>
              <a:gs pos="10000">
                <a:schemeClr val="accent6">
                  <a:lumMod val="60000"/>
                  <a:lumOff val="40000"/>
                </a:schemeClr>
              </a:gs>
              <a:gs pos="50000">
                <a:schemeClr val="accent6">
                  <a:lumMod val="40000"/>
                  <a:lumOff val="60000"/>
                </a:schemeClr>
              </a:gs>
              <a:gs pos="100000">
                <a:schemeClr val="accent6">
                  <a:lumMod val="20000"/>
                  <a:lumOff val="80000"/>
                </a:schemeClr>
              </a:gs>
            </a:gsLst>
            <a:lin ang="16200000" scaled="1"/>
            <a:tileRect/>
          </a:gra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400" b="1" i="1" dirty="0" smtClean="0">
                <a:solidFill>
                  <a:schemeClr val="tx1"/>
                </a:solidFill>
              </a:rPr>
              <a:t>Instruments for promotion of electricity produced from renewable energy sources</a:t>
            </a:r>
          </a:p>
          <a:p>
            <a:pPr algn="ctr"/>
            <a:r>
              <a:rPr lang="ro-RO" sz="1400" b="1" i="1" dirty="0" smtClean="0">
                <a:solidFill>
                  <a:schemeClr val="tx1"/>
                </a:solidFill>
              </a:rPr>
              <a:t>- Green Certificates tradable on the Green Certificates Market -</a:t>
            </a:r>
            <a:endParaRPr lang="ro-RO" sz="1400" b="1" i="1" dirty="0">
              <a:solidFill>
                <a:schemeClr val="tx1"/>
              </a:solidFill>
            </a:endParaRPr>
          </a:p>
        </p:txBody>
      </p:sp>
      <p:sp>
        <p:nvSpPr>
          <p:cNvPr id="22" name="Footer Placeholder 1"/>
          <p:cNvSpPr>
            <a:spLocks noGrp="1"/>
          </p:cNvSpPr>
          <p:nvPr>
            <p:ph type="ftr" sz="quarter" idx="11"/>
          </p:nvPr>
        </p:nvSpPr>
        <p:spPr>
          <a:xfrm>
            <a:off x="609601" y="6356350"/>
            <a:ext cx="6476999" cy="365125"/>
          </a:xfrm>
        </p:spPr>
        <p:txBody>
          <a:bodyPr/>
          <a:lstStyle/>
          <a:p>
            <a:pPr algn="l">
              <a:defRPr/>
            </a:pPr>
            <a:r>
              <a:rPr lang="en-US" dirty="0"/>
              <a:t>„5th International Conference – Wind Power in Romania”, Palace Hall, Bucharest, 21 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0" name="Rectangle 19"/>
          <p:cNvSpPr>
            <a:spLocks noChangeArrowheads="1"/>
          </p:cNvSpPr>
          <p:nvPr/>
        </p:nvSpPr>
        <p:spPr bwMode="auto">
          <a:xfrm>
            <a:off x="457200" y="101085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Support system for E-RES</a:t>
            </a:r>
          </a:p>
        </p:txBody>
      </p:sp>
      <p:pic>
        <p:nvPicPr>
          <p:cNvPr id="22" name="Picture 2"/>
          <p:cNvPicPr>
            <a:picLocks noChangeAspect="1" noChangeArrowheads="1"/>
          </p:cNvPicPr>
          <p:nvPr/>
        </p:nvPicPr>
        <p:blipFill>
          <a:blip r:embed="rId3"/>
          <a:srcRect/>
          <a:stretch>
            <a:fillRect/>
          </a:stretch>
        </p:blipFill>
        <p:spPr bwMode="auto">
          <a:xfrm>
            <a:off x="664620" y="1772671"/>
            <a:ext cx="8098377" cy="3561329"/>
          </a:xfrm>
          <a:prstGeom prst="rect">
            <a:avLst/>
          </a:prstGeom>
          <a:noFill/>
          <a:ln w="9525" algn="ctr">
            <a:noFill/>
            <a:miter lim="800000"/>
            <a:headEnd/>
            <a:tailEnd/>
          </a:ln>
        </p:spPr>
      </p:pic>
      <p:sp>
        <p:nvSpPr>
          <p:cNvPr id="23" name="Oval 12"/>
          <p:cNvSpPr>
            <a:spLocks noChangeArrowheads="1"/>
          </p:cNvSpPr>
          <p:nvPr/>
        </p:nvSpPr>
        <p:spPr bwMode="auto">
          <a:xfrm>
            <a:off x="3429000" y="3581400"/>
            <a:ext cx="2368550" cy="838200"/>
          </a:xfrm>
          <a:prstGeom prst="ellipse">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r"/>
            <a:endParaRPr lang="ro-RO"/>
          </a:p>
        </p:txBody>
      </p:sp>
      <p:sp>
        <p:nvSpPr>
          <p:cNvPr id="24" name="Text Box 13"/>
          <p:cNvSpPr txBox="1">
            <a:spLocks noChangeArrowheads="1"/>
          </p:cNvSpPr>
          <p:nvPr/>
        </p:nvSpPr>
        <p:spPr bwMode="auto">
          <a:xfrm>
            <a:off x="3427075" y="3781163"/>
            <a:ext cx="2374900" cy="523220"/>
          </a:xfrm>
          <a:prstGeom prst="rect">
            <a:avLst/>
          </a:prstGeom>
          <a:noFill/>
          <a:ln w="9525" algn="ctr">
            <a:noFill/>
            <a:miter lim="800000"/>
            <a:headEnd/>
            <a:tailEnd/>
          </a:ln>
        </p:spPr>
        <p:txBody>
          <a:bodyPr>
            <a:spAutoFit/>
          </a:bodyPr>
          <a:lstStyle/>
          <a:p>
            <a:pPr algn="ctr">
              <a:spcBef>
                <a:spcPct val="50000"/>
              </a:spcBef>
            </a:pPr>
            <a:r>
              <a:rPr lang="ro-RO" sz="1400" b="1" dirty="0" smtClean="0">
                <a:solidFill>
                  <a:schemeClr val="bg1"/>
                </a:solidFill>
                <a:latin typeface="Tahoma" pitchFamily="34" charset="0"/>
                <a:ea typeface="Tahoma" pitchFamily="34" charset="0"/>
                <a:cs typeface="Tahoma" pitchFamily="34" charset="0"/>
              </a:rPr>
              <a:t>Green Certificates Market</a:t>
            </a:r>
            <a:endParaRPr lang="en-US" sz="1400" b="1" dirty="0">
              <a:solidFill>
                <a:schemeClr val="bg1"/>
              </a:solidFill>
              <a:latin typeface="Tahoma" pitchFamily="34" charset="0"/>
              <a:ea typeface="Tahoma" pitchFamily="34" charset="0"/>
              <a:cs typeface="Tahoma" pitchFamily="34" charset="0"/>
            </a:endParaRPr>
          </a:p>
        </p:txBody>
      </p:sp>
      <p:sp>
        <p:nvSpPr>
          <p:cNvPr id="25" name="Oval 14"/>
          <p:cNvSpPr>
            <a:spLocks noChangeArrowheads="1"/>
          </p:cNvSpPr>
          <p:nvPr/>
        </p:nvSpPr>
        <p:spPr bwMode="auto">
          <a:xfrm>
            <a:off x="3352799" y="2438400"/>
            <a:ext cx="2449513" cy="838200"/>
          </a:xfrm>
          <a:prstGeom prst="ellipse">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r"/>
            <a:endParaRPr lang="ro-RO"/>
          </a:p>
        </p:txBody>
      </p:sp>
      <p:sp>
        <p:nvSpPr>
          <p:cNvPr id="26" name="Text Box 15"/>
          <p:cNvSpPr txBox="1">
            <a:spLocks noChangeArrowheads="1"/>
          </p:cNvSpPr>
          <p:nvPr/>
        </p:nvSpPr>
        <p:spPr bwMode="auto">
          <a:xfrm>
            <a:off x="3362388" y="2664023"/>
            <a:ext cx="2374900" cy="307777"/>
          </a:xfrm>
          <a:prstGeom prst="rect">
            <a:avLst/>
          </a:prstGeom>
          <a:noFill/>
          <a:ln w="9525" algn="ctr">
            <a:noFill/>
            <a:miter lim="800000"/>
            <a:headEnd/>
            <a:tailEnd/>
          </a:ln>
        </p:spPr>
        <p:txBody>
          <a:bodyPr>
            <a:spAutoFit/>
          </a:bodyPr>
          <a:lstStyle/>
          <a:p>
            <a:pPr algn="ctr">
              <a:spcBef>
                <a:spcPct val="50000"/>
              </a:spcBef>
            </a:pPr>
            <a:r>
              <a:rPr lang="ro-RO" sz="1400" b="1" dirty="0" smtClean="0">
                <a:solidFill>
                  <a:schemeClr val="bg1"/>
                </a:solidFill>
                <a:latin typeface="Tahoma" pitchFamily="34" charset="0"/>
                <a:ea typeface="Tahoma" pitchFamily="34" charset="0"/>
                <a:cs typeface="Tahoma" pitchFamily="34" charset="0"/>
              </a:rPr>
              <a:t>Electricity Market</a:t>
            </a:r>
            <a:endParaRPr lang="en-US" sz="1400" b="1" dirty="0">
              <a:solidFill>
                <a:schemeClr val="bg1"/>
              </a:solidFill>
              <a:latin typeface="Tahoma" pitchFamily="34" charset="0"/>
              <a:ea typeface="Tahoma" pitchFamily="34" charset="0"/>
              <a:cs typeface="Tahoma" pitchFamily="34" charset="0"/>
            </a:endParaRPr>
          </a:p>
        </p:txBody>
      </p:sp>
      <p:sp>
        <p:nvSpPr>
          <p:cNvPr id="27" name="Rounded Rectangle 26"/>
          <p:cNvSpPr/>
          <p:nvPr/>
        </p:nvSpPr>
        <p:spPr>
          <a:xfrm>
            <a:off x="1540400" y="4807350"/>
            <a:ext cx="6248400" cy="12192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ro-RO"/>
          </a:p>
        </p:txBody>
      </p:sp>
      <p:sp>
        <p:nvSpPr>
          <p:cNvPr id="28" name="Line 5"/>
          <p:cNvSpPr>
            <a:spLocks noChangeShapeType="1"/>
          </p:cNvSpPr>
          <p:nvPr/>
        </p:nvSpPr>
        <p:spPr bwMode="auto">
          <a:xfrm>
            <a:off x="2361588" y="4991713"/>
            <a:ext cx="4716000" cy="0"/>
          </a:xfrm>
          <a:prstGeom prst="line">
            <a:avLst/>
          </a:prstGeom>
          <a:noFill/>
          <a:ln w="50800">
            <a:solidFill>
              <a:schemeClr val="tx1"/>
            </a:solidFill>
            <a:prstDash val="dash"/>
            <a:round/>
            <a:headEnd type="triangle" w="med" len="med"/>
            <a:tailEnd type="triangle" w="med" len="med"/>
          </a:ln>
        </p:spPr>
        <p:txBody>
          <a:bodyPr/>
          <a:lstStyle/>
          <a:p>
            <a:endParaRPr lang="ro-RO"/>
          </a:p>
        </p:txBody>
      </p:sp>
      <p:sp>
        <p:nvSpPr>
          <p:cNvPr id="29" name="Text Box 8"/>
          <p:cNvSpPr txBox="1">
            <a:spLocks noChangeArrowheads="1"/>
          </p:cNvSpPr>
          <p:nvPr/>
        </p:nvSpPr>
        <p:spPr bwMode="auto">
          <a:xfrm>
            <a:off x="1487413" y="5100575"/>
            <a:ext cx="1368425" cy="215444"/>
          </a:xfrm>
          <a:prstGeom prst="rect">
            <a:avLst/>
          </a:prstGeom>
          <a:noFill/>
          <a:ln w="9525" algn="ctr">
            <a:noFill/>
            <a:miter lim="800000"/>
            <a:headEnd/>
            <a:tailEnd/>
          </a:ln>
        </p:spPr>
        <p:txBody>
          <a:bodyPr lIns="0" tIns="0" rIns="0" bIns="0">
            <a:spAutoFit/>
          </a:bodyPr>
          <a:lstStyle/>
          <a:p>
            <a:pPr algn="ctr">
              <a:spcBef>
                <a:spcPct val="50000"/>
              </a:spcBef>
            </a:pPr>
            <a:r>
              <a:rPr lang="ro-RO" sz="1400" dirty="0" smtClean="0">
                <a:solidFill>
                  <a:srgbClr val="000000"/>
                </a:solidFill>
                <a:latin typeface="Tahoma" pitchFamily="34" charset="0"/>
                <a:ea typeface="Tahoma" pitchFamily="34" charset="0"/>
                <a:cs typeface="Tahoma" pitchFamily="34" charset="0"/>
              </a:rPr>
              <a:t>Issuing GC</a:t>
            </a:r>
            <a:endParaRPr lang="ro-RO" sz="1400" dirty="0">
              <a:solidFill>
                <a:srgbClr val="000000"/>
              </a:solidFill>
              <a:latin typeface="Tahoma" pitchFamily="34" charset="0"/>
              <a:ea typeface="Tahoma" pitchFamily="34" charset="0"/>
              <a:cs typeface="Tahoma" pitchFamily="34" charset="0"/>
            </a:endParaRPr>
          </a:p>
        </p:txBody>
      </p:sp>
      <p:sp>
        <p:nvSpPr>
          <p:cNvPr id="30" name="Text Box 9"/>
          <p:cNvSpPr txBox="1">
            <a:spLocks noChangeArrowheads="1"/>
          </p:cNvSpPr>
          <p:nvPr/>
        </p:nvSpPr>
        <p:spPr bwMode="auto">
          <a:xfrm>
            <a:off x="6143038" y="5102162"/>
            <a:ext cx="1673225" cy="215444"/>
          </a:xfrm>
          <a:prstGeom prst="rect">
            <a:avLst/>
          </a:prstGeom>
          <a:noFill/>
          <a:ln w="9525" algn="ctr">
            <a:noFill/>
            <a:miter lim="800000"/>
            <a:headEnd/>
            <a:tailEnd/>
          </a:ln>
        </p:spPr>
        <p:txBody>
          <a:bodyPr lIns="0" tIns="0" rIns="0" bIns="0">
            <a:spAutoFit/>
          </a:bodyPr>
          <a:lstStyle/>
          <a:p>
            <a:pPr algn="ctr">
              <a:spcBef>
                <a:spcPct val="50000"/>
              </a:spcBef>
            </a:pPr>
            <a:r>
              <a:rPr lang="ro-RO" sz="1400" dirty="0">
                <a:solidFill>
                  <a:srgbClr val="000000"/>
                </a:solidFill>
                <a:latin typeface="Tahoma" pitchFamily="34" charset="0"/>
                <a:ea typeface="Tahoma" pitchFamily="34" charset="0"/>
                <a:cs typeface="Tahoma" pitchFamily="34" charset="0"/>
              </a:rPr>
              <a:t>“</a:t>
            </a:r>
            <a:r>
              <a:rPr lang="ro-RO" sz="1400" dirty="0" smtClean="0">
                <a:solidFill>
                  <a:srgbClr val="000000"/>
                </a:solidFill>
                <a:latin typeface="Tahoma" pitchFamily="34" charset="0"/>
                <a:ea typeface="Tahoma" pitchFamily="34" charset="0"/>
                <a:cs typeface="Tahoma" pitchFamily="34" charset="0"/>
              </a:rPr>
              <a:t>Consuming” GC</a:t>
            </a:r>
            <a:endParaRPr lang="ro-RO" sz="1400" dirty="0">
              <a:solidFill>
                <a:srgbClr val="000000"/>
              </a:solidFill>
              <a:latin typeface="Tahoma" pitchFamily="34" charset="0"/>
              <a:ea typeface="Tahoma" pitchFamily="34" charset="0"/>
              <a:cs typeface="Tahoma" pitchFamily="34" charset="0"/>
            </a:endParaRPr>
          </a:p>
        </p:txBody>
      </p:sp>
      <p:sp>
        <p:nvSpPr>
          <p:cNvPr id="31" name="Text Box 10"/>
          <p:cNvSpPr txBox="1">
            <a:spLocks noChangeArrowheads="1"/>
          </p:cNvSpPr>
          <p:nvPr/>
        </p:nvSpPr>
        <p:spPr bwMode="auto">
          <a:xfrm>
            <a:off x="3974700" y="5692963"/>
            <a:ext cx="1530350" cy="215444"/>
          </a:xfrm>
          <a:prstGeom prst="rect">
            <a:avLst/>
          </a:prstGeom>
          <a:noFill/>
          <a:ln w="9525" algn="ctr">
            <a:noFill/>
            <a:miter lim="800000"/>
            <a:headEnd/>
            <a:tailEnd/>
          </a:ln>
        </p:spPr>
        <p:txBody>
          <a:bodyPr lIns="0" tIns="0" rIns="0" bIns="0">
            <a:spAutoFit/>
          </a:bodyPr>
          <a:lstStyle/>
          <a:p>
            <a:pPr algn="ctr">
              <a:spcBef>
                <a:spcPct val="50000"/>
              </a:spcBef>
            </a:pPr>
            <a:r>
              <a:rPr lang="ro-RO" sz="1400" dirty="0" smtClean="0">
                <a:solidFill>
                  <a:srgbClr val="000000"/>
                </a:solidFill>
                <a:latin typeface="Tahoma" pitchFamily="34" charset="0"/>
                <a:ea typeface="Tahoma" pitchFamily="34" charset="0"/>
                <a:cs typeface="Tahoma" pitchFamily="34" charset="0"/>
              </a:rPr>
              <a:t>Registering GC</a:t>
            </a:r>
            <a:endParaRPr lang="ro-RO" sz="1400" dirty="0">
              <a:solidFill>
                <a:srgbClr val="000000"/>
              </a:solidFill>
              <a:latin typeface="Tahoma" pitchFamily="34" charset="0"/>
              <a:ea typeface="Tahoma" pitchFamily="34" charset="0"/>
              <a:cs typeface="Tahoma" pitchFamily="34" charset="0"/>
            </a:endParaRPr>
          </a:p>
        </p:txBody>
      </p:sp>
      <p:sp>
        <p:nvSpPr>
          <p:cNvPr id="32" name="Text Box 10"/>
          <p:cNvSpPr txBox="1">
            <a:spLocks noChangeArrowheads="1"/>
          </p:cNvSpPr>
          <p:nvPr/>
        </p:nvSpPr>
        <p:spPr bwMode="auto">
          <a:xfrm>
            <a:off x="3982957" y="5156722"/>
            <a:ext cx="1530350" cy="246221"/>
          </a:xfrm>
          <a:prstGeom prst="rect">
            <a:avLst/>
          </a:prstGeom>
          <a:noFill/>
          <a:ln w="9525" algn="ctr">
            <a:noFill/>
            <a:miter lim="800000"/>
            <a:headEnd/>
            <a:tailEnd/>
          </a:ln>
        </p:spPr>
        <p:txBody>
          <a:bodyPr lIns="0" tIns="0" rIns="0" bIns="0">
            <a:spAutoFit/>
          </a:bodyPr>
          <a:lstStyle/>
          <a:p>
            <a:pPr algn="ctr">
              <a:spcBef>
                <a:spcPct val="50000"/>
              </a:spcBef>
            </a:pPr>
            <a:r>
              <a:rPr lang="ro-RO" sz="1600" dirty="0" smtClean="0">
                <a:solidFill>
                  <a:srgbClr val="000000"/>
                </a:solidFill>
                <a:latin typeface="Tahoma" pitchFamily="34" charset="0"/>
                <a:ea typeface="Tahoma" pitchFamily="34" charset="0"/>
                <a:cs typeface="Tahoma" pitchFamily="34" charset="0"/>
              </a:rPr>
              <a:t>GC Register</a:t>
            </a:r>
            <a:endParaRPr lang="ro-RO" sz="1600" dirty="0">
              <a:solidFill>
                <a:srgbClr val="000000"/>
              </a:solidFill>
              <a:latin typeface="Tahoma" pitchFamily="34" charset="0"/>
              <a:ea typeface="Tahoma" pitchFamily="34" charset="0"/>
              <a:cs typeface="Tahoma" pitchFamily="34" charset="0"/>
            </a:endParaRPr>
          </a:p>
        </p:txBody>
      </p:sp>
      <p:sp>
        <p:nvSpPr>
          <p:cNvPr id="33" name="TextBox 32"/>
          <p:cNvSpPr txBox="1"/>
          <p:nvPr/>
        </p:nvSpPr>
        <p:spPr>
          <a:xfrm>
            <a:off x="1066800" y="3810000"/>
            <a:ext cx="990600" cy="369332"/>
          </a:xfrm>
          <a:prstGeom prst="rect">
            <a:avLst/>
          </a:prstGeom>
          <a:solidFill>
            <a:schemeClr val="bg1"/>
          </a:solidFill>
        </p:spPr>
        <p:txBody>
          <a:bodyPr wrap="square" rtlCol="0">
            <a:spAutoFit/>
          </a:bodyPr>
          <a:lstStyle/>
          <a:p>
            <a:r>
              <a:rPr lang="ro-RO" dirty="0" smtClean="0">
                <a:solidFill>
                  <a:srgbClr val="0070C0"/>
                </a:solidFill>
              </a:rPr>
              <a:t>Offer</a:t>
            </a:r>
            <a:endParaRPr lang="ro-RO" dirty="0">
              <a:solidFill>
                <a:srgbClr val="0070C0"/>
              </a:solidFill>
            </a:endParaRPr>
          </a:p>
        </p:txBody>
      </p:sp>
      <p:sp>
        <p:nvSpPr>
          <p:cNvPr id="34" name="TextBox 33"/>
          <p:cNvSpPr txBox="1"/>
          <p:nvPr/>
        </p:nvSpPr>
        <p:spPr>
          <a:xfrm>
            <a:off x="7162800" y="4126468"/>
            <a:ext cx="1447800" cy="369332"/>
          </a:xfrm>
          <a:prstGeom prst="rect">
            <a:avLst/>
          </a:prstGeom>
          <a:solidFill>
            <a:schemeClr val="bg1"/>
          </a:solidFill>
        </p:spPr>
        <p:txBody>
          <a:bodyPr wrap="square" rtlCol="0">
            <a:spAutoFit/>
          </a:bodyPr>
          <a:lstStyle/>
          <a:p>
            <a:r>
              <a:rPr lang="ro-RO" dirty="0" smtClean="0">
                <a:solidFill>
                  <a:srgbClr val="0070C0"/>
                </a:solidFill>
              </a:rPr>
              <a:t>Demand</a:t>
            </a:r>
            <a:endParaRPr lang="ro-RO" dirty="0">
              <a:solidFill>
                <a:srgbClr val="0070C0"/>
              </a:solidFill>
            </a:endParaRPr>
          </a:p>
        </p:txBody>
      </p:sp>
      <p:sp>
        <p:nvSpPr>
          <p:cNvPr id="35" name="Slide Number Placeholder 1"/>
          <p:cNvSpPr txBox="1">
            <a:spLocks/>
          </p:cNvSpPr>
          <p:nvPr/>
        </p:nvSpPr>
        <p:spPr>
          <a:xfrm>
            <a:off x="7239000" y="6477000"/>
            <a:ext cx="1752600" cy="265176"/>
          </a:xfrm>
          <a:prstGeom prst="rect">
            <a:avLst/>
          </a:prstGeom>
        </p:spPr>
        <p:txBody>
          <a:bodyPr vert="horz" lIns="91440" tIns="45720" rIns="91440" bIns="45720" rtlCol="0" anchor="ctr"/>
          <a:lstStyle/>
          <a:p>
            <a:pPr lvl="0" fontAlgn="auto">
              <a:spcBef>
                <a:spcPts val="0"/>
              </a:spcBef>
              <a:spcAft>
                <a:spcPts val="0"/>
              </a:spcAft>
              <a:defRPr/>
            </a:pPr>
            <a:r>
              <a:rPr lang="en-US" sz="800" dirty="0" err="1">
                <a:solidFill>
                  <a:srgbClr val="4E8781"/>
                </a:solidFill>
                <a:latin typeface="Tahoma" pitchFamily="34" charset="0"/>
                <a:cs typeface="Tahoma" pitchFamily="34" charset="0"/>
              </a:rPr>
              <a:t>opcom</a:t>
            </a:r>
            <a:r>
              <a:rPr lang="en-US" sz="800" dirty="0">
                <a:solidFill>
                  <a:srgbClr val="4E8781"/>
                </a:solidFill>
                <a:latin typeface="Tahoma" pitchFamily="34" charset="0"/>
                <a:cs typeface="Tahoma" pitchFamily="34" charset="0"/>
              </a:rPr>
              <a:t> © All rights reserved </a:t>
            </a:r>
            <a:r>
              <a:rPr lang="ro-RO" sz="8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3</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36"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AutoShape 3"/>
          <p:cNvSpPr>
            <a:spLocks noChangeArrowheads="1"/>
          </p:cNvSpPr>
          <p:nvPr/>
        </p:nvSpPr>
        <p:spPr bwMode="auto">
          <a:xfrm>
            <a:off x="237432" y="1512102"/>
            <a:ext cx="2233613" cy="857256"/>
          </a:xfrm>
          <a:prstGeom prst="wedgeRoundRectCallout">
            <a:avLst>
              <a:gd name="adj1" fmla="val 122698"/>
              <a:gd name="adj2" fmla="val 97443"/>
              <a:gd name="adj3" fmla="val 16667"/>
            </a:avLst>
          </a:prstGeom>
          <a:ln>
            <a:headEnd/>
            <a:tailEnd/>
          </a:ln>
        </p:spPr>
        <p:style>
          <a:lnRef idx="1">
            <a:schemeClr val="dk1"/>
          </a:lnRef>
          <a:fillRef idx="2">
            <a:schemeClr val="dk1"/>
          </a:fillRef>
          <a:effectRef idx="1">
            <a:schemeClr val="dk1"/>
          </a:effectRef>
          <a:fontRef idx="minor">
            <a:schemeClr val="dk1"/>
          </a:fontRef>
        </p:style>
        <p:txBody>
          <a:bodyPr/>
          <a:lstStyle/>
          <a:p>
            <a:pPr>
              <a:spcBef>
                <a:spcPct val="50000"/>
              </a:spcBef>
              <a:defRPr/>
            </a:pPr>
            <a:endParaRPr lang="ro-RO" sz="800" b="1" dirty="0">
              <a:solidFill>
                <a:schemeClr val="bg1"/>
              </a:solidFill>
              <a:effectLst>
                <a:outerShdw blurRad="38100" dist="38100" dir="2700000" algn="tl">
                  <a:srgbClr val="000000"/>
                </a:outerShdw>
              </a:effectLst>
            </a:endParaRPr>
          </a:p>
          <a:p>
            <a:pPr>
              <a:spcBef>
                <a:spcPct val="50000"/>
              </a:spcBef>
              <a:defRPr/>
            </a:pPr>
            <a:r>
              <a:rPr lang="ro-RO" sz="1400" dirty="0" smtClean="0">
                <a:solidFill>
                  <a:srgbClr val="4D4D4D"/>
                </a:solidFill>
                <a:effectLst>
                  <a:outerShdw blurRad="38100" dist="38100" dir="2700000" algn="tl">
                    <a:srgbClr val="000000"/>
                  </a:outerShdw>
                </a:effectLst>
                <a:latin typeface="Tahoma" pitchFamily="34" charset="0"/>
                <a:ea typeface="Tahoma" pitchFamily="34" charset="0"/>
                <a:cs typeface="Tahoma" pitchFamily="34" charset="0"/>
              </a:rPr>
              <a:t>Command and control at central level</a:t>
            </a:r>
            <a:endParaRPr lang="en-US" sz="1400" dirty="0">
              <a:solidFill>
                <a:srgbClr val="4D4D4D"/>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endParaRPr lang="en-US" sz="800" b="1" dirty="0">
              <a:solidFill>
                <a:schemeClr val="bg1"/>
              </a:solidFill>
              <a:effectLst>
                <a:outerShdw blurRad="38100" dist="38100" dir="2700000" algn="tl">
                  <a:srgbClr val="000000"/>
                </a:outerShdw>
              </a:effectLst>
            </a:endParaRPr>
          </a:p>
        </p:txBody>
      </p:sp>
      <p:sp>
        <p:nvSpPr>
          <p:cNvPr id="14" name="AutoShape 4"/>
          <p:cNvSpPr>
            <a:spLocks noChangeArrowheads="1"/>
          </p:cNvSpPr>
          <p:nvPr/>
        </p:nvSpPr>
        <p:spPr bwMode="auto">
          <a:xfrm>
            <a:off x="6705600" y="5257800"/>
            <a:ext cx="2259675" cy="936625"/>
          </a:xfrm>
          <a:prstGeom prst="wedgeRoundRectCallout">
            <a:avLst>
              <a:gd name="adj1" fmla="val -103388"/>
              <a:gd name="adj2" fmla="val -176165"/>
              <a:gd name="adj3" fmla="val 16667"/>
            </a:avLst>
          </a:prstGeom>
          <a:ln>
            <a:headEnd/>
            <a:tailEnd/>
          </a:ln>
        </p:spPr>
        <p:style>
          <a:lnRef idx="1">
            <a:schemeClr val="dk1"/>
          </a:lnRef>
          <a:fillRef idx="2">
            <a:schemeClr val="dk1"/>
          </a:fillRef>
          <a:effectRef idx="1">
            <a:schemeClr val="dk1"/>
          </a:effectRef>
          <a:fontRef idx="minor">
            <a:schemeClr val="dk1"/>
          </a:fontRef>
        </p:style>
        <p:txBody>
          <a:bodyPr/>
          <a:lstStyle/>
          <a:p>
            <a:pPr>
              <a:spcBef>
                <a:spcPct val="50000"/>
              </a:spcBef>
              <a:defRPr/>
            </a:pPr>
            <a:endParaRPr lang="ro-RO" sz="800" b="1" dirty="0">
              <a:solidFill>
                <a:schemeClr val="bg1"/>
              </a:solidFill>
              <a:effectLst>
                <a:outerShdw blurRad="38100" dist="38100" dir="2700000" algn="tl">
                  <a:srgbClr val="000000"/>
                </a:outerShdw>
              </a:effectLst>
            </a:endParaRPr>
          </a:p>
          <a:p>
            <a:pPr>
              <a:spcBef>
                <a:spcPct val="50000"/>
              </a:spcBef>
              <a:defRPr/>
            </a:pPr>
            <a:r>
              <a:rPr lang="ro-RO" sz="1400" dirty="0" smtClean="0">
                <a:solidFill>
                  <a:srgbClr val="4D4D4D"/>
                </a:solidFill>
                <a:effectLst>
                  <a:outerShdw blurRad="38100" dist="38100" dir="2700000" algn="tl">
                    <a:srgbClr val="000000"/>
                  </a:outerShdw>
                </a:effectLst>
                <a:latin typeface="Tahoma" pitchFamily="34" charset="0"/>
                <a:ea typeface="Tahoma" pitchFamily="34" charset="0"/>
                <a:cs typeface="Tahoma" pitchFamily="34" charset="0"/>
              </a:rPr>
              <a:t>Competitive Market Mechanisms</a:t>
            </a:r>
            <a:endParaRPr lang="en-US" sz="1400" dirty="0">
              <a:solidFill>
                <a:srgbClr val="4D4D4D"/>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endParaRPr lang="en-US" sz="800" b="1" dirty="0">
              <a:solidFill>
                <a:schemeClr val="bg1"/>
              </a:solidFill>
              <a:effectLst>
                <a:outerShdw blurRad="38100" dist="38100" dir="2700000" algn="tl">
                  <a:srgbClr val="000000"/>
                </a:outerShdw>
              </a:effectLst>
            </a:endParaRPr>
          </a:p>
        </p:txBody>
      </p:sp>
      <p:sp>
        <p:nvSpPr>
          <p:cNvPr id="15" name="AutoShape 5"/>
          <p:cNvSpPr>
            <a:spLocks noChangeArrowheads="1"/>
          </p:cNvSpPr>
          <p:nvPr/>
        </p:nvSpPr>
        <p:spPr bwMode="auto">
          <a:xfrm>
            <a:off x="88238" y="2743200"/>
            <a:ext cx="2807362" cy="1219200"/>
          </a:xfrm>
          <a:prstGeom prst="flowChartAlternate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defRPr/>
            </a:pPr>
            <a:endParaRPr lang="ro-RO" sz="1200" b="1" dirty="0">
              <a:solidFill>
                <a:srgbClr val="008080"/>
              </a:solidFill>
            </a:endParaRPr>
          </a:p>
          <a:p>
            <a:pPr>
              <a:defRPr/>
            </a:pPr>
            <a:r>
              <a:rPr lang="ro-RO" sz="1400" dirty="0" smtClean="0">
                <a:solidFill>
                  <a:srgbClr val="000000"/>
                </a:solidFill>
                <a:latin typeface="Tahoma" pitchFamily="34" charset="0"/>
                <a:ea typeface="Tahoma" pitchFamily="34" charset="0"/>
                <a:cs typeface="Tahoma" pitchFamily="34" charset="0"/>
              </a:rPr>
              <a:t>Transport and System Operator </a:t>
            </a:r>
            <a:endParaRPr lang="ro-RO" sz="1400" dirty="0">
              <a:solidFill>
                <a:srgbClr val="000000"/>
              </a:solidFill>
              <a:latin typeface="Tahoma" pitchFamily="34" charset="0"/>
              <a:ea typeface="Tahoma" pitchFamily="34" charset="0"/>
              <a:cs typeface="Tahoma" pitchFamily="34" charset="0"/>
            </a:endParaRPr>
          </a:p>
          <a:p>
            <a:pPr>
              <a:defRPr/>
            </a:pPr>
            <a:r>
              <a:rPr lang="ro-RO" sz="1400" dirty="0">
                <a:solidFill>
                  <a:srgbClr val="000000"/>
                </a:solidFill>
                <a:latin typeface="Tahoma" pitchFamily="34" charset="0"/>
                <a:ea typeface="Tahoma" pitchFamily="34" charset="0"/>
                <a:cs typeface="Tahoma" pitchFamily="34" charset="0"/>
              </a:rPr>
              <a:t>TRANSELECTRICA</a:t>
            </a:r>
          </a:p>
          <a:p>
            <a:pPr>
              <a:defRPr/>
            </a:pPr>
            <a:endParaRPr lang="en-US" sz="1200" dirty="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ro-RO" sz="1200" dirty="0">
                <a:solidFill>
                  <a:srgbClr val="000000"/>
                </a:solidFill>
                <a:latin typeface="Tahoma" pitchFamily="34" charset="0"/>
                <a:ea typeface="Tahoma" pitchFamily="34" charset="0"/>
                <a:cs typeface="Tahoma" pitchFamily="34" charset="0"/>
              </a:rPr>
              <a:t> </a:t>
            </a:r>
            <a:r>
              <a:rPr lang="ro-RO" sz="1200" dirty="0" smtClean="0">
                <a:solidFill>
                  <a:srgbClr val="000000"/>
                </a:solidFill>
                <a:latin typeface="Tahoma" pitchFamily="34" charset="0"/>
                <a:ea typeface="Tahoma" pitchFamily="34" charset="0"/>
                <a:cs typeface="Tahoma" pitchFamily="34" charset="0"/>
              </a:rPr>
              <a:t>Issues GC</a:t>
            </a:r>
            <a:r>
              <a:rPr lang="en-US" sz="800" dirty="0">
                <a:solidFill>
                  <a:srgbClr val="000000"/>
                </a:solidFill>
                <a:latin typeface="Tahoma" pitchFamily="34" charset="0"/>
                <a:ea typeface="Tahoma" pitchFamily="34" charset="0"/>
                <a:cs typeface="Tahoma" pitchFamily="34" charset="0"/>
              </a:rPr>
              <a:t/>
            </a:r>
            <a:br>
              <a:rPr lang="en-US" sz="800" dirty="0">
                <a:solidFill>
                  <a:srgbClr val="000000"/>
                </a:solidFill>
                <a:latin typeface="Tahoma" pitchFamily="34" charset="0"/>
                <a:ea typeface="Tahoma" pitchFamily="34" charset="0"/>
                <a:cs typeface="Tahoma" pitchFamily="34" charset="0"/>
              </a:rPr>
            </a:br>
            <a:r>
              <a:rPr lang="ro-RO" sz="800" dirty="0">
                <a:solidFill>
                  <a:srgbClr val="008080"/>
                </a:solidFill>
              </a:rPr>
              <a:t>    </a:t>
            </a:r>
            <a:endParaRPr lang="en-US" sz="800" dirty="0">
              <a:solidFill>
                <a:srgbClr val="008080"/>
              </a:solidFill>
            </a:endParaRPr>
          </a:p>
          <a:p>
            <a:pPr>
              <a:defRPr/>
            </a:pPr>
            <a:endParaRPr lang="en-US" sz="1000" b="1" dirty="0">
              <a:solidFill>
                <a:srgbClr val="008080"/>
              </a:solidFill>
            </a:endParaRPr>
          </a:p>
        </p:txBody>
      </p:sp>
      <p:sp>
        <p:nvSpPr>
          <p:cNvPr id="16" name="AutoShape 6"/>
          <p:cNvSpPr>
            <a:spLocks noChangeArrowheads="1"/>
          </p:cNvSpPr>
          <p:nvPr/>
        </p:nvSpPr>
        <p:spPr bwMode="auto">
          <a:xfrm>
            <a:off x="116813" y="4661713"/>
            <a:ext cx="1800225" cy="719137"/>
          </a:xfrm>
          <a:prstGeom prst="flowChartAlternate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ro-RO" sz="1400" dirty="0" smtClean="0">
                <a:solidFill>
                  <a:srgbClr val="000000"/>
                </a:solidFill>
                <a:latin typeface="Tahoma" pitchFamily="34" charset="0"/>
                <a:ea typeface="Tahoma" pitchFamily="34" charset="0"/>
                <a:cs typeface="Tahoma" pitchFamily="34" charset="0"/>
              </a:rPr>
              <a:t>Network Operators</a:t>
            </a:r>
            <a:endParaRPr lang="en-US" sz="1400" dirty="0">
              <a:solidFill>
                <a:srgbClr val="000000"/>
              </a:solidFill>
              <a:latin typeface="Tahoma" pitchFamily="34" charset="0"/>
              <a:ea typeface="Tahoma" pitchFamily="34" charset="0"/>
              <a:cs typeface="Tahoma" pitchFamily="34" charset="0"/>
            </a:endParaRPr>
          </a:p>
          <a:p>
            <a:pPr algn="ctr">
              <a:defRPr/>
            </a:pPr>
            <a:endParaRPr lang="en-US" dirty="0">
              <a:solidFill>
                <a:srgbClr val="008080"/>
              </a:solidFill>
              <a:cs typeface="+mn-cs"/>
            </a:endParaRPr>
          </a:p>
        </p:txBody>
      </p:sp>
      <p:sp>
        <p:nvSpPr>
          <p:cNvPr id="17" name="AutoShape 7"/>
          <p:cNvSpPr>
            <a:spLocks noChangeArrowheads="1"/>
          </p:cNvSpPr>
          <p:nvPr/>
        </p:nvSpPr>
        <p:spPr bwMode="auto">
          <a:xfrm>
            <a:off x="3471863" y="1143000"/>
            <a:ext cx="3614737" cy="1143008"/>
          </a:xfrm>
          <a:prstGeom prst="flowChartAlternateProcess">
            <a:avLst/>
          </a:prstGeom>
          <a:noFill/>
          <a:ln w="9525" algn="ctr">
            <a:noFill/>
            <a:miter lim="800000"/>
            <a:headEnd/>
            <a:tailEnd/>
          </a:ln>
          <a:effectLst/>
        </p:spPr>
        <p:txBody>
          <a:bodyPr wrap="none" anchor="ctr"/>
          <a:lstStyle/>
          <a:p>
            <a:pPr>
              <a:defRPr/>
            </a:pPr>
            <a:r>
              <a:rPr lang="ro-RO" sz="1400" dirty="0" smtClean="0">
                <a:solidFill>
                  <a:srgbClr val="000000"/>
                </a:solidFill>
                <a:latin typeface="Tahoma" pitchFamily="34" charset="0"/>
                <a:ea typeface="Tahoma" pitchFamily="34" charset="0"/>
                <a:cs typeface="Tahoma" pitchFamily="34" charset="0"/>
              </a:rPr>
              <a:t>Romanian Energy Regulatory Authority</a:t>
            </a:r>
            <a:endParaRPr lang="ro-RO" sz="1400" dirty="0">
              <a:solidFill>
                <a:srgbClr val="000000"/>
              </a:solidFill>
              <a:latin typeface="Tahoma" pitchFamily="34" charset="0"/>
              <a:ea typeface="Tahoma" pitchFamily="34" charset="0"/>
              <a:cs typeface="Tahoma" pitchFamily="34" charset="0"/>
            </a:endParaRPr>
          </a:p>
          <a:p>
            <a:pPr>
              <a:defRPr/>
            </a:pPr>
            <a:r>
              <a:rPr lang="en-US" sz="1400" dirty="0" smtClean="0">
                <a:solidFill>
                  <a:srgbClr val="000000"/>
                </a:solidFill>
                <a:latin typeface="Tahoma" pitchFamily="34" charset="0"/>
                <a:ea typeface="Tahoma" pitchFamily="34" charset="0"/>
                <a:cs typeface="Tahoma" pitchFamily="34" charset="0"/>
              </a:rPr>
              <a:t>ANRE</a:t>
            </a:r>
            <a:endParaRPr lang="ro-RO" sz="1400" dirty="0" smtClean="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Accredits Producers of  E-SRE</a:t>
            </a:r>
            <a:endParaRPr lang="en-US" sz="1000" dirty="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en-US" sz="1000" dirty="0" smtClean="0">
                <a:solidFill>
                  <a:srgbClr val="000000"/>
                </a:solidFill>
                <a:latin typeface="Tahoma" pitchFamily="34" charset="0"/>
                <a:ea typeface="Tahoma" pitchFamily="34" charset="0"/>
                <a:cs typeface="Tahoma" pitchFamily="34" charset="0"/>
              </a:rPr>
              <a:t> </a:t>
            </a:r>
            <a:r>
              <a:rPr lang="ro-RO" sz="1000" dirty="0" smtClean="0">
                <a:solidFill>
                  <a:srgbClr val="000000"/>
                </a:solidFill>
                <a:latin typeface="Tahoma" pitchFamily="34" charset="0"/>
                <a:ea typeface="Tahoma" pitchFamily="34" charset="0"/>
                <a:cs typeface="Tahoma" pitchFamily="34" charset="0"/>
              </a:rPr>
              <a:t> Controls quota fulfilment </a:t>
            </a: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a:t>
            </a:r>
            <a:r>
              <a:rPr lang="en-US" sz="1000" dirty="0">
                <a:solidFill>
                  <a:srgbClr val="000000"/>
                </a:solidFill>
                <a:latin typeface="Tahoma" pitchFamily="34" charset="0"/>
                <a:ea typeface="Tahoma" pitchFamily="34" charset="0"/>
                <a:cs typeface="Tahoma" pitchFamily="34" charset="0"/>
              </a:rPr>
              <a:t>A</a:t>
            </a:r>
            <a:r>
              <a:rPr lang="ro-RO" sz="1000" dirty="0" smtClean="0">
                <a:solidFill>
                  <a:srgbClr val="000000"/>
                </a:solidFill>
                <a:latin typeface="Tahoma" pitchFamily="34" charset="0"/>
                <a:ea typeface="Tahoma" pitchFamily="34" charset="0"/>
                <a:cs typeface="Tahoma" pitchFamily="34" charset="0"/>
              </a:rPr>
              <a:t>pplies penalties for non-compliance</a:t>
            </a:r>
            <a:r>
              <a:rPr lang="en-US" sz="1000" dirty="0" smtClean="0">
                <a:solidFill>
                  <a:srgbClr val="000000"/>
                </a:solidFill>
                <a:effectLst>
                  <a:outerShdw blurRad="38100" dist="38100" dir="2700000" algn="tl">
                    <a:srgbClr val="000000"/>
                  </a:outerShdw>
                </a:effectLst>
                <a:latin typeface="Tahoma" pitchFamily="34" charset="0"/>
                <a:ea typeface="Tahoma" pitchFamily="34" charset="0"/>
                <a:cs typeface="Tahoma" pitchFamily="34" charset="0"/>
              </a:rPr>
              <a:t> </a:t>
            </a:r>
            <a:endParaRPr lang="ro-RO" sz="1000" dirty="0" smtClean="0">
              <a:solidFill>
                <a:srgbClr val="000000"/>
              </a:solidFill>
              <a:effectLst>
                <a:outerShdw blurRad="38100" dist="38100" dir="2700000" algn="tl">
                  <a:srgbClr val="000000"/>
                </a:outerShdw>
              </a:effectLst>
              <a:latin typeface="Tahoma" pitchFamily="34" charset="0"/>
              <a:ea typeface="Tahoma" pitchFamily="34" charset="0"/>
              <a:cs typeface="Tahoma" pitchFamily="34" charset="0"/>
            </a:endParaRP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Establishes the yearly mandatory quota of GC</a:t>
            </a:r>
            <a:endParaRPr lang="en-US" sz="1000" dirty="0">
              <a:solidFill>
                <a:srgbClr val="000000"/>
              </a:solidFill>
              <a:latin typeface="Tahoma" pitchFamily="34" charset="0"/>
              <a:ea typeface="Tahoma" pitchFamily="34" charset="0"/>
              <a:cs typeface="Tahoma" pitchFamily="34" charset="0"/>
            </a:endParaRPr>
          </a:p>
          <a:p>
            <a:pPr>
              <a:buSzPct val="150000"/>
              <a:buFont typeface="Wingdings" pitchFamily="2" charset="2"/>
              <a:buChar char="Ø"/>
              <a:defRPr/>
            </a:pPr>
            <a:endParaRPr lang="en-US" sz="1000" dirty="0">
              <a:solidFill>
                <a:srgbClr val="006666"/>
              </a:solidFill>
            </a:endParaRPr>
          </a:p>
        </p:txBody>
      </p:sp>
      <p:sp>
        <p:nvSpPr>
          <p:cNvPr id="18" name="AutoShape 8"/>
          <p:cNvSpPr>
            <a:spLocks noChangeArrowheads="1"/>
          </p:cNvSpPr>
          <p:nvPr/>
        </p:nvSpPr>
        <p:spPr bwMode="auto">
          <a:xfrm>
            <a:off x="3874425" y="2796400"/>
            <a:ext cx="1800225" cy="1511300"/>
          </a:xfrm>
          <a:prstGeom prst="octagon">
            <a:avLst>
              <a:gd name="adj" fmla="val 29287"/>
            </a:avLst>
          </a:prstGeom>
          <a:gradFill>
            <a:gsLst>
              <a:gs pos="0">
                <a:srgbClr val="339933">
                  <a:alpha val="44000"/>
                </a:srgbClr>
              </a:gs>
              <a:gs pos="94000">
                <a:schemeClr val="accent3">
                  <a:lumMod val="40000"/>
                  <a:lumOff val="60000"/>
                </a:schemeClr>
              </a:gs>
              <a:gs pos="100000">
                <a:schemeClr val="accent3">
                  <a:tint val="15000"/>
                  <a:satMod val="350000"/>
                </a:schemeClr>
              </a:gs>
            </a:gsLst>
            <a:lin ang="16200000" scaled="0"/>
          </a:gradFill>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r>
              <a:rPr lang="ro-RO" sz="1400" b="1" dirty="0" smtClean="0">
                <a:solidFill>
                  <a:srgbClr val="000000"/>
                </a:solidFill>
                <a:latin typeface="Tahoma" pitchFamily="34" charset="0"/>
                <a:ea typeface="Tahoma" pitchFamily="34" charset="0"/>
                <a:cs typeface="Tahoma" pitchFamily="34" charset="0"/>
              </a:rPr>
              <a:t>Green Certificates </a:t>
            </a:r>
          </a:p>
          <a:p>
            <a:pPr algn="ctr">
              <a:defRPr/>
            </a:pPr>
            <a:r>
              <a:rPr lang="ro-RO" sz="1400" b="1" dirty="0" smtClean="0">
                <a:solidFill>
                  <a:srgbClr val="000000"/>
                </a:solidFill>
                <a:latin typeface="Tahoma" pitchFamily="34" charset="0"/>
                <a:ea typeface="Tahoma" pitchFamily="34" charset="0"/>
                <a:cs typeface="Tahoma" pitchFamily="34" charset="0"/>
              </a:rPr>
              <a:t>Market</a:t>
            </a:r>
            <a:endParaRPr lang="en-US" sz="1400" dirty="0">
              <a:solidFill>
                <a:srgbClr val="000000"/>
              </a:solidFill>
              <a:latin typeface="Tahoma" pitchFamily="34" charset="0"/>
              <a:ea typeface="Tahoma" pitchFamily="34" charset="0"/>
              <a:cs typeface="Tahoma" pitchFamily="34" charset="0"/>
            </a:endParaRPr>
          </a:p>
          <a:p>
            <a:pPr algn="ctr">
              <a:defRPr/>
            </a:pPr>
            <a:endParaRPr lang="en-US" sz="1600" dirty="0">
              <a:solidFill>
                <a:srgbClr val="008080"/>
              </a:solidFill>
              <a:cs typeface="+mn-cs"/>
            </a:endParaRPr>
          </a:p>
        </p:txBody>
      </p:sp>
      <p:sp>
        <p:nvSpPr>
          <p:cNvPr id="19" name="AutoShape 9"/>
          <p:cNvSpPr>
            <a:spLocks noChangeArrowheads="1"/>
          </p:cNvSpPr>
          <p:nvPr/>
        </p:nvSpPr>
        <p:spPr bwMode="auto">
          <a:xfrm>
            <a:off x="1972600" y="4812525"/>
            <a:ext cx="4249738" cy="1439863"/>
          </a:xfrm>
          <a:prstGeom prst="flowChartAlternateProcess">
            <a:avLst/>
          </a:prstGeom>
          <a:gradFill>
            <a:gsLst>
              <a:gs pos="1000">
                <a:srgbClr val="006600">
                  <a:alpha val="53000"/>
                </a:srgbClr>
              </a:gs>
              <a:gs pos="47000">
                <a:schemeClr val="accent3">
                  <a:lumMod val="20000"/>
                  <a:lumOff val="80000"/>
                </a:schemeClr>
              </a:gs>
              <a:gs pos="90000">
                <a:schemeClr val="bg1"/>
              </a:gs>
              <a:gs pos="100000">
                <a:schemeClr val="bg2"/>
              </a:gs>
            </a:gsLst>
            <a:lin ang="5400000" scaled="0"/>
          </a:gradFill>
          <a:ln>
            <a:solidFill>
              <a:srgbClr val="006600"/>
            </a:solidFill>
            <a:headEnd/>
            <a:tailEnd/>
          </a:ln>
        </p:spPr>
        <p:style>
          <a:lnRef idx="2">
            <a:schemeClr val="dk1"/>
          </a:lnRef>
          <a:fillRef idx="1">
            <a:schemeClr val="lt1"/>
          </a:fillRef>
          <a:effectRef idx="0">
            <a:schemeClr val="dk1"/>
          </a:effectRef>
          <a:fontRef idx="minor">
            <a:schemeClr val="dk1"/>
          </a:fontRef>
        </p:style>
        <p:txBody>
          <a:bodyPr wrap="none" anchor="ctr"/>
          <a:lstStyle/>
          <a:p>
            <a:pPr>
              <a:buSzPct val="150000"/>
              <a:buFont typeface="Wingdings" pitchFamily="2" charset="2"/>
              <a:buChar char="Ø"/>
              <a:defRPr/>
            </a:pPr>
            <a:endParaRPr lang="ro-RO" sz="1200" b="1" dirty="0">
              <a:solidFill>
                <a:schemeClr val="bg1"/>
              </a:solidFill>
              <a:effectLst>
                <a:outerShdw blurRad="38100" dist="38100" dir="2700000" algn="tl">
                  <a:srgbClr val="000000"/>
                </a:outerShdw>
              </a:effectLst>
            </a:endParaRPr>
          </a:p>
          <a:p>
            <a:pPr>
              <a:buSzPct val="150000"/>
              <a:buFont typeface="Wingdings" pitchFamily="2" charset="2"/>
              <a:buNone/>
              <a:defRPr/>
            </a:pPr>
            <a:r>
              <a:rPr lang="ro-RO" sz="1400" b="1" dirty="0" smtClean="0">
                <a:solidFill>
                  <a:srgbClr val="000000"/>
                </a:solidFill>
                <a:latin typeface="Tahoma" pitchFamily="34" charset="0"/>
                <a:ea typeface="Tahoma" pitchFamily="34" charset="0"/>
                <a:cs typeface="Tahoma" pitchFamily="34" charset="0"/>
              </a:rPr>
              <a:t>Romanian Power Market Operator</a:t>
            </a:r>
            <a:r>
              <a:rPr lang="en-US" sz="1400" b="1" dirty="0">
                <a:solidFill>
                  <a:srgbClr val="000000"/>
                </a:solidFill>
                <a:latin typeface="Tahoma" pitchFamily="34" charset="0"/>
                <a:ea typeface="Tahoma" pitchFamily="34" charset="0"/>
                <a:cs typeface="Tahoma" pitchFamily="34" charset="0"/>
              </a:rPr>
              <a:t/>
            </a:r>
            <a:br>
              <a:rPr lang="en-US" sz="1400" b="1" dirty="0">
                <a:solidFill>
                  <a:srgbClr val="000000"/>
                </a:solidFill>
                <a:latin typeface="Tahoma" pitchFamily="34" charset="0"/>
                <a:ea typeface="Tahoma" pitchFamily="34" charset="0"/>
                <a:cs typeface="Tahoma" pitchFamily="34" charset="0"/>
              </a:rPr>
            </a:br>
            <a:r>
              <a:rPr lang="ro-RO" sz="1400" b="1" dirty="0">
                <a:solidFill>
                  <a:srgbClr val="000000"/>
                </a:solidFill>
                <a:latin typeface="Tahoma" pitchFamily="34" charset="0"/>
                <a:ea typeface="Tahoma" pitchFamily="34" charset="0"/>
                <a:cs typeface="Tahoma" pitchFamily="34" charset="0"/>
              </a:rPr>
              <a:t>OPCOM</a:t>
            </a:r>
            <a:endParaRPr lang="en-US" sz="1400" b="1" dirty="0">
              <a:solidFill>
                <a:srgbClr val="000000"/>
              </a:solidFill>
              <a:latin typeface="Tahoma" pitchFamily="34" charset="0"/>
              <a:ea typeface="Tahoma" pitchFamily="34" charset="0"/>
              <a:cs typeface="Tahoma" pitchFamily="34" charset="0"/>
            </a:endParaRPr>
          </a:p>
          <a:p>
            <a:pPr>
              <a:buSzPct val="150000"/>
              <a:buFont typeface="Wingdings" pitchFamily="2" charset="2"/>
              <a:buChar char="Ø"/>
              <a:defRPr/>
            </a:pPr>
            <a:endParaRPr lang="en-US" sz="1200" dirty="0">
              <a:solidFill>
                <a:srgbClr val="000000"/>
              </a:solidFill>
              <a:latin typeface="Tahoma" pitchFamily="34" charset="0"/>
              <a:ea typeface="Tahoma" pitchFamily="34" charset="0"/>
              <a:cs typeface="Tahoma" pitchFamily="34" charset="0"/>
            </a:endParaRPr>
          </a:p>
          <a:p>
            <a:pPr>
              <a:buFont typeface="Wingdings" pitchFamily="2" charset="2"/>
              <a:buChar char="Ø"/>
              <a:defRPr/>
            </a:pPr>
            <a:r>
              <a:rPr lang="ro-RO" sz="1200" dirty="0">
                <a:solidFill>
                  <a:srgbClr val="000000"/>
                </a:solidFill>
                <a:latin typeface="Tahoma" pitchFamily="34" charset="0"/>
                <a:ea typeface="Tahoma" pitchFamily="34" charset="0"/>
                <a:cs typeface="Tahoma" pitchFamily="34" charset="0"/>
              </a:rPr>
              <a:t> </a:t>
            </a:r>
            <a:r>
              <a:rPr lang="ro-RO" sz="1000" dirty="0" smtClean="0">
                <a:solidFill>
                  <a:srgbClr val="000000"/>
                </a:solidFill>
                <a:latin typeface="Tahoma" pitchFamily="34" charset="0"/>
                <a:ea typeface="Tahoma" pitchFamily="34" charset="0"/>
                <a:cs typeface="Tahoma" pitchFamily="34" charset="0"/>
              </a:rPr>
              <a:t>Assures the framework for GC trading</a:t>
            </a: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Administrates the Green Certificates Market</a:t>
            </a: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Administrates the Register for Green Certificates</a:t>
            </a:r>
          </a:p>
          <a:p>
            <a:pPr>
              <a:buFont typeface="Wingdings" pitchFamily="2" charset="2"/>
              <a:buChar char="Ø"/>
              <a:defRPr/>
            </a:pPr>
            <a:r>
              <a:rPr lang="ro-RO" sz="1000" dirty="0" smtClean="0">
                <a:solidFill>
                  <a:srgbClr val="000000"/>
                </a:solidFill>
                <a:latin typeface="Tahoma" pitchFamily="34" charset="0"/>
                <a:ea typeface="Tahoma" pitchFamily="34" charset="0"/>
                <a:cs typeface="Tahoma" pitchFamily="34" charset="0"/>
              </a:rPr>
              <a:t>  Administrates the Register of </a:t>
            </a:r>
            <a:r>
              <a:rPr lang="ro-RO" sz="1000" smtClean="0">
                <a:solidFill>
                  <a:srgbClr val="000000"/>
                </a:solidFill>
                <a:latin typeface="Tahoma" pitchFamily="34" charset="0"/>
                <a:ea typeface="Tahoma" pitchFamily="34" charset="0"/>
                <a:cs typeface="Tahoma" pitchFamily="34" charset="0"/>
              </a:rPr>
              <a:t>GCM Participants</a:t>
            </a:r>
            <a:endParaRPr lang="ro-RO" sz="1000" dirty="0">
              <a:solidFill>
                <a:srgbClr val="000000"/>
              </a:solidFill>
              <a:latin typeface="Tahoma" pitchFamily="34" charset="0"/>
              <a:ea typeface="Tahoma" pitchFamily="34" charset="0"/>
              <a:cs typeface="Tahoma" pitchFamily="34" charset="0"/>
            </a:endParaRPr>
          </a:p>
          <a:p>
            <a:pPr>
              <a:buSzPct val="150000"/>
              <a:buFont typeface="Wingdings" pitchFamily="2" charset="2"/>
              <a:buChar char="Ø"/>
              <a:defRPr/>
            </a:pPr>
            <a:endParaRPr lang="ro-RO" sz="1000" b="1" dirty="0">
              <a:solidFill>
                <a:schemeClr val="bg1"/>
              </a:solidFill>
            </a:endParaRPr>
          </a:p>
          <a:p>
            <a:pPr>
              <a:buSzPct val="150000"/>
              <a:buFont typeface="Wingdings" pitchFamily="2" charset="2"/>
              <a:buChar char="Ø"/>
              <a:defRPr/>
            </a:pPr>
            <a:endParaRPr lang="ro-RO" sz="1000" b="1" dirty="0">
              <a:solidFill>
                <a:schemeClr val="bg1"/>
              </a:solidFill>
            </a:endParaRPr>
          </a:p>
        </p:txBody>
      </p:sp>
      <p:sp>
        <p:nvSpPr>
          <p:cNvPr id="20" name="AutoShape 10"/>
          <p:cNvSpPr>
            <a:spLocks noChangeArrowheads="1"/>
          </p:cNvSpPr>
          <p:nvPr/>
        </p:nvSpPr>
        <p:spPr bwMode="auto">
          <a:xfrm rot="-5400000">
            <a:off x="742288" y="4171175"/>
            <a:ext cx="468312"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1" name="AutoShape 11"/>
          <p:cNvSpPr>
            <a:spLocks noChangeArrowheads="1"/>
          </p:cNvSpPr>
          <p:nvPr/>
        </p:nvSpPr>
        <p:spPr bwMode="auto">
          <a:xfrm>
            <a:off x="6755738" y="2362200"/>
            <a:ext cx="2160587" cy="865188"/>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endParaRPr lang="en-US" sz="1400" b="1" dirty="0">
              <a:solidFill>
                <a:srgbClr val="000000"/>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r>
              <a:rPr lang="ro-RO" sz="1400" dirty="0" smtClean="0">
                <a:solidFill>
                  <a:srgbClr val="000000"/>
                </a:solidFill>
                <a:latin typeface="Tahoma" pitchFamily="34" charset="0"/>
                <a:ea typeface="Tahoma" pitchFamily="34" charset="0"/>
                <a:cs typeface="Tahoma" pitchFamily="34" charset="0"/>
              </a:rPr>
              <a:t>Producers of </a:t>
            </a:r>
            <a:r>
              <a:rPr lang="en-US" sz="1400" dirty="0" smtClean="0">
                <a:solidFill>
                  <a:srgbClr val="000000"/>
                </a:solidFill>
                <a:latin typeface="Tahoma" pitchFamily="34" charset="0"/>
                <a:ea typeface="Tahoma" pitchFamily="34" charset="0"/>
                <a:cs typeface="Tahoma" pitchFamily="34" charset="0"/>
              </a:rPr>
              <a:t>E-</a:t>
            </a:r>
            <a:r>
              <a:rPr lang="ro-RO" sz="1400" dirty="0" smtClean="0">
                <a:solidFill>
                  <a:srgbClr val="000000"/>
                </a:solidFill>
                <a:latin typeface="Tahoma" pitchFamily="34" charset="0"/>
                <a:ea typeface="Tahoma" pitchFamily="34" charset="0"/>
                <a:cs typeface="Tahoma" pitchFamily="34" charset="0"/>
              </a:rPr>
              <a:t>RES</a:t>
            </a:r>
            <a:endParaRPr lang="en-US" sz="1400" dirty="0">
              <a:solidFill>
                <a:srgbClr val="000000"/>
              </a:solidFill>
              <a:latin typeface="Tahoma" pitchFamily="34" charset="0"/>
              <a:ea typeface="Tahoma" pitchFamily="34" charset="0"/>
              <a:cs typeface="Tahoma" pitchFamily="34" charset="0"/>
            </a:endParaRPr>
          </a:p>
          <a:p>
            <a:pPr algn="ctr">
              <a:defRPr/>
            </a:pPr>
            <a:endParaRPr lang="en-US" sz="1200" dirty="0">
              <a:solidFill>
                <a:srgbClr val="000000"/>
              </a:solidFill>
              <a:effectLst>
                <a:outerShdw blurRad="38100" dist="38100" dir="2700000" algn="tl">
                  <a:srgbClr val="000000"/>
                </a:outerShdw>
              </a:effectLst>
              <a:latin typeface="Tahoma" pitchFamily="34" charset="0"/>
              <a:ea typeface="Tahoma" pitchFamily="34" charset="0"/>
              <a:cs typeface="Tahoma" pitchFamily="34" charset="0"/>
            </a:endParaRPr>
          </a:p>
          <a:p>
            <a:pPr algn="ctr">
              <a:defRPr/>
            </a:pPr>
            <a:endParaRPr lang="en-US" sz="1200" dirty="0">
              <a:solidFill>
                <a:srgbClr val="000000"/>
              </a:solidFill>
              <a:latin typeface="Tahoma" pitchFamily="34" charset="0"/>
              <a:ea typeface="Tahoma" pitchFamily="34" charset="0"/>
              <a:cs typeface="Tahoma" pitchFamily="34" charset="0"/>
            </a:endParaRPr>
          </a:p>
        </p:txBody>
      </p:sp>
      <p:sp>
        <p:nvSpPr>
          <p:cNvPr id="22" name="AutoShape 12"/>
          <p:cNvSpPr>
            <a:spLocks noChangeArrowheads="1"/>
          </p:cNvSpPr>
          <p:nvPr/>
        </p:nvSpPr>
        <p:spPr bwMode="auto">
          <a:xfrm>
            <a:off x="6755738" y="3491983"/>
            <a:ext cx="2160587" cy="1046943"/>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endParaRPr lang="ro-RO" b="1" dirty="0">
              <a:solidFill>
                <a:srgbClr val="008080"/>
              </a:solidFill>
            </a:endParaRPr>
          </a:p>
          <a:p>
            <a:pPr algn="ctr">
              <a:defRPr/>
            </a:pPr>
            <a:r>
              <a:rPr lang="ro-RO" sz="1400" dirty="0" smtClean="0">
                <a:solidFill>
                  <a:srgbClr val="000000"/>
                </a:solidFill>
                <a:latin typeface="Tahoma" pitchFamily="34" charset="0"/>
                <a:ea typeface="Tahoma" pitchFamily="34" charset="0"/>
                <a:cs typeface="Tahoma" pitchFamily="34" charset="0"/>
              </a:rPr>
              <a:t>Economic Operators </a:t>
            </a:r>
          </a:p>
          <a:p>
            <a:pPr algn="ctr">
              <a:defRPr/>
            </a:pPr>
            <a:r>
              <a:rPr lang="ro-RO" sz="1400" dirty="0" smtClean="0">
                <a:solidFill>
                  <a:srgbClr val="000000"/>
                </a:solidFill>
                <a:latin typeface="Tahoma" pitchFamily="34" charset="0"/>
                <a:ea typeface="Tahoma" pitchFamily="34" charset="0"/>
                <a:cs typeface="Tahoma" pitchFamily="34" charset="0"/>
              </a:rPr>
              <a:t>With obligation to buy </a:t>
            </a:r>
          </a:p>
          <a:p>
            <a:pPr algn="ctr">
              <a:defRPr/>
            </a:pPr>
            <a:r>
              <a:rPr lang="ro-RO" sz="1400" dirty="0" smtClean="0">
                <a:solidFill>
                  <a:srgbClr val="000000"/>
                </a:solidFill>
                <a:latin typeface="Tahoma" pitchFamily="34" charset="0"/>
                <a:ea typeface="Tahoma" pitchFamily="34" charset="0"/>
                <a:cs typeface="Tahoma" pitchFamily="34" charset="0"/>
              </a:rPr>
              <a:t>GC</a:t>
            </a:r>
          </a:p>
          <a:p>
            <a:pPr algn="ctr">
              <a:defRPr/>
            </a:pPr>
            <a:endParaRPr lang="ro-RO" sz="1200" dirty="0">
              <a:solidFill>
                <a:srgbClr val="000000"/>
              </a:solidFill>
              <a:latin typeface="Tahoma" pitchFamily="34" charset="0"/>
              <a:ea typeface="Tahoma" pitchFamily="34" charset="0"/>
              <a:cs typeface="Tahoma" pitchFamily="34" charset="0"/>
            </a:endParaRPr>
          </a:p>
          <a:p>
            <a:pPr algn="ctr">
              <a:defRPr/>
            </a:pPr>
            <a:endParaRPr lang="en-US" b="1" dirty="0">
              <a:solidFill>
                <a:srgbClr val="008080"/>
              </a:solidFill>
            </a:endParaRPr>
          </a:p>
        </p:txBody>
      </p:sp>
      <p:sp>
        <p:nvSpPr>
          <p:cNvPr id="23" name="AutoShape 13"/>
          <p:cNvSpPr>
            <a:spLocks noChangeArrowheads="1"/>
          </p:cNvSpPr>
          <p:nvPr/>
        </p:nvSpPr>
        <p:spPr bwMode="auto">
          <a:xfrm rot="-5400000">
            <a:off x="4595151" y="4341283"/>
            <a:ext cx="468312" cy="39528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4" name="AutoShape 14"/>
          <p:cNvSpPr>
            <a:spLocks noChangeArrowheads="1"/>
          </p:cNvSpPr>
          <p:nvPr/>
        </p:nvSpPr>
        <p:spPr bwMode="auto">
          <a:xfrm rot="5400000">
            <a:off x="2403606" y="4248169"/>
            <a:ext cx="574675"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5" name="AutoShape 15"/>
          <p:cNvSpPr>
            <a:spLocks noChangeArrowheads="1"/>
          </p:cNvSpPr>
          <p:nvPr/>
        </p:nvSpPr>
        <p:spPr bwMode="auto">
          <a:xfrm rot="5400000">
            <a:off x="4583765" y="2384155"/>
            <a:ext cx="475208"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w="9525" algn="ctr">
            <a:noFill/>
            <a:miter lim="800000"/>
            <a:headEnd/>
            <a:tailEnd/>
          </a:ln>
        </p:spPr>
        <p:style>
          <a:lnRef idx="0">
            <a:scrgbClr r="0" g="0" b="0"/>
          </a:lnRef>
          <a:fillRef idx="1002">
            <a:schemeClr val="lt1"/>
          </a:fillRef>
          <a:effectRef idx="0">
            <a:scrgbClr r="0" g="0" b="0"/>
          </a:effectRef>
          <a:fontRef idx="major"/>
        </p:style>
        <p:txBody>
          <a:bodyPr wrap="none" anchor="ctr"/>
          <a:lstStyle/>
          <a:p>
            <a:pPr algn="r"/>
            <a:endParaRPr lang="ro-RO"/>
          </a:p>
        </p:txBody>
      </p:sp>
      <p:sp>
        <p:nvSpPr>
          <p:cNvPr id="26" name="AutoShape 16"/>
          <p:cNvSpPr>
            <a:spLocks noChangeArrowheads="1"/>
          </p:cNvSpPr>
          <p:nvPr/>
        </p:nvSpPr>
        <p:spPr bwMode="auto">
          <a:xfrm rot="9617093">
            <a:off x="5608590" y="2818112"/>
            <a:ext cx="1154936" cy="39528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7" name="AutoShape 17"/>
          <p:cNvSpPr>
            <a:spLocks noChangeArrowheads="1"/>
          </p:cNvSpPr>
          <p:nvPr/>
        </p:nvSpPr>
        <p:spPr bwMode="auto">
          <a:xfrm rot="-10324035">
            <a:off x="5698463" y="3566338"/>
            <a:ext cx="1025525" cy="39528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1">
            <a:schemeClr val="dk1"/>
          </a:lnRef>
          <a:fillRef idx="2">
            <a:schemeClr val="dk1"/>
          </a:fillRef>
          <a:effectRef idx="1">
            <a:schemeClr val="dk1"/>
          </a:effectRef>
          <a:fontRef idx="minor">
            <a:schemeClr val="dk1"/>
          </a:fontRef>
        </p:style>
        <p:txBody>
          <a:bodyPr wrap="none" anchor="ctr"/>
          <a:lstStyle/>
          <a:p>
            <a:pPr algn="r"/>
            <a:endParaRPr lang="ro-RO"/>
          </a:p>
        </p:txBody>
      </p:sp>
      <p:sp>
        <p:nvSpPr>
          <p:cNvPr id="29" name="Rectangle 28"/>
          <p:cNvSpPr>
            <a:spLocks noChangeArrowheads="1"/>
          </p:cNvSpPr>
          <p:nvPr/>
        </p:nvSpPr>
        <p:spPr bwMode="auto">
          <a:xfrm>
            <a:off x="457200" y="871150"/>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Support system for E-RES</a:t>
            </a:r>
          </a:p>
        </p:txBody>
      </p:sp>
      <p:sp>
        <p:nvSpPr>
          <p:cNvPr id="28" name="Slide Number Placeholder 1"/>
          <p:cNvSpPr txBox="1">
            <a:spLocks/>
          </p:cNvSpPr>
          <p:nvPr/>
        </p:nvSpPr>
        <p:spPr>
          <a:xfrm>
            <a:off x="7086600" y="6477000"/>
            <a:ext cx="1905000" cy="265176"/>
          </a:xfrm>
          <a:prstGeom prst="rect">
            <a:avLst/>
          </a:prstGeom>
        </p:spPr>
        <p:txBody>
          <a:bodyPr vert="horz" lIns="91440" tIns="45720" rIns="91440" bIns="45720" rtlCol="0" anchor="ctr"/>
          <a:lstStyle/>
          <a:p>
            <a:pPr lvl="0" fontAlgn="auto">
              <a:spcBef>
                <a:spcPts val="0"/>
              </a:spcBef>
              <a:spcAft>
                <a:spcPts val="0"/>
              </a:spcAft>
              <a:defRPr/>
            </a:pPr>
            <a:r>
              <a:rPr lang="en-US" sz="800" dirty="0" err="1">
                <a:solidFill>
                  <a:srgbClr val="4E8781"/>
                </a:solidFill>
                <a:latin typeface="Tahoma" pitchFamily="34" charset="0"/>
                <a:cs typeface="Tahoma" pitchFamily="34" charset="0"/>
              </a:rPr>
              <a:t>opcom</a:t>
            </a:r>
            <a:r>
              <a:rPr lang="en-US" sz="800" dirty="0">
                <a:solidFill>
                  <a:srgbClr val="4E8781"/>
                </a:solidFill>
                <a:latin typeface="Tahoma" pitchFamily="34" charset="0"/>
                <a:cs typeface="Tahoma" pitchFamily="34" charset="0"/>
              </a:rPr>
              <a:t> © All rights reserved </a:t>
            </a:r>
            <a:r>
              <a:rPr lang="ro-RO" sz="8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4</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30" name="Footer Placeholder 1"/>
          <p:cNvSpPr>
            <a:spLocks noGrp="1"/>
          </p:cNvSpPr>
          <p:nvPr>
            <p:ph type="ftr" sz="quarter" idx="11"/>
          </p:nvPr>
        </p:nvSpPr>
        <p:spPr>
          <a:xfrm>
            <a:off x="609601" y="6356350"/>
            <a:ext cx="64769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142203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Primary Legislation</a:t>
            </a:r>
          </a:p>
        </p:txBody>
      </p:sp>
      <p:sp>
        <p:nvSpPr>
          <p:cNvPr id="9" name="TextBox 8"/>
          <p:cNvSpPr txBox="1"/>
          <p:nvPr/>
        </p:nvSpPr>
        <p:spPr>
          <a:xfrm>
            <a:off x="428596" y="2260699"/>
            <a:ext cx="8501122" cy="3046988"/>
          </a:xfrm>
          <a:prstGeom prst="rect">
            <a:avLst/>
          </a:prstGeom>
          <a:noFill/>
        </p:spPr>
        <p:txBody>
          <a:bodyPr wrap="square" rtlCol="0">
            <a:spAutoFit/>
          </a:bodyPr>
          <a:lstStyle/>
          <a:p>
            <a:pPr>
              <a:buFont typeface="Arial" pitchFamily="34" charset="0"/>
              <a:buChar char="•"/>
            </a:pPr>
            <a:r>
              <a:rPr lang="ro-RO" dirty="0" smtClean="0">
                <a:solidFill>
                  <a:srgbClr val="000000"/>
                </a:solidFill>
              </a:rPr>
              <a:t> </a:t>
            </a:r>
            <a:r>
              <a:rPr lang="en-US" sz="1400" dirty="0" smtClean="0">
                <a:solidFill>
                  <a:srgbClr val="000000"/>
                </a:solidFill>
                <a:latin typeface="Tahoma" pitchFamily="34" charset="0"/>
              </a:rPr>
              <a:t>Law 134/18.07.2012 for the approval of the </a:t>
            </a:r>
            <a:r>
              <a:rPr lang="ro-RO" sz="1400" dirty="0" smtClean="0">
                <a:solidFill>
                  <a:srgbClr val="000000"/>
                </a:solidFill>
                <a:latin typeface="Tahoma" pitchFamily="34" charset="0"/>
              </a:rPr>
              <a:t>OUG 88/12.10.2011 </a:t>
            </a:r>
            <a:r>
              <a:rPr lang="en-US" sz="1400" dirty="0" smtClean="0">
                <a:solidFill>
                  <a:srgbClr val="000000"/>
                </a:solidFill>
                <a:latin typeface="Tahoma" pitchFamily="34" charset="0"/>
              </a:rPr>
              <a:t>regarding the </a:t>
            </a:r>
            <a:r>
              <a:rPr lang="ro-RO" sz="1400" dirty="0" smtClean="0">
                <a:solidFill>
                  <a:srgbClr val="000000"/>
                </a:solidFill>
                <a:latin typeface="Tahoma" pitchFamily="34" charset="0"/>
              </a:rPr>
              <a:t>amending and </a:t>
            </a:r>
            <a:br>
              <a:rPr lang="ro-RO" sz="1400" dirty="0" smtClean="0">
                <a:solidFill>
                  <a:srgbClr val="000000"/>
                </a:solidFill>
                <a:latin typeface="Tahoma" pitchFamily="34" charset="0"/>
              </a:rPr>
            </a:br>
            <a:r>
              <a:rPr lang="ro-RO" sz="1400" dirty="0" smtClean="0">
                <a:solidFill>
                  <a:srgbClr val="000000"/>
                </a:solidFill>
                <a:latin typeface="Tahoma" pitchFamily="34" charset="0"/>
              </a:rPr>
              <a:t>   completing </a:t>
            </a:r>
            <a:r>
              <a:rPr lang="en-US" sz="1400" dirty="0" smtClean="0">
                <a:solidFill>
                  <a:srgbClr val="000000"/>
                </a:solidFill>
                <a:latin typeface="Tahoma" pitchFamily="34" charset="0"/>
              </a:rPr>
              <a:t>the </a:t>
            </a:r>
            <a:r>
              <a:rPr lang="ro-RO" sz="1400" dirty="0" smtClean="0">
                <a:solidFill>
                  <a:srgbClr val="000000"/>
                </a:solidFill>
                <a:latin typeface="Tahoma" pitchFamily="34" charset="0"/>
              </a:rPr>
              <a:t>Law 220/2008 on establishing the promotion system of electricity production from RES</a:t>
            </a:r>
          </a:p>
          <a:p>
            <a:pPr>
              <a:buFont typeface="Arial" pitchFamily="34" charset="0"/>
              <a:buChar char="•"/>
            </a:pPr>
            <a:r>
              <a:rPr lang="ro-RO" sz="1400" dirty="0" smtClean="0">
                <a:solidFill>
                  <a:srgbClr val="000000"/>
                </a:solidFill>
                <a:latin typeface="Tahoma" pitchFamily="34" charset="0"/>
              </a:rPr>
              <a:t> </a:t>
            </a:r>
            <a:endParaRPr lang="en-US" sz="1400" dirty="0" smtClean="0">
              <a:solidFill>
                <a:srgbClr val="000000"/>
              </a:solidFill>
              <a:latin typeface="Tahoma" pitchFamily="34" charset="0"/>
            </a:endParaRPr>
          </a:p>
          <a:p>
            <a:pPr>
              <a:buFont typeface="Arial" pitchFamily="34" charset="0"/>
              <a:buChar char="•"/>
            </a:pPr>
            <a:r>
              <a:rPr lang="ro-RO" dirty="0" smtClean="0">
                <a:solidFill>
                  <a:srgbClr val="000000"/>
                </a:solidFill>
              </a:rPr>
              <a:t> </a:t>
            </a:r>
            <a:r>
              <a:rPr lang="ro-RO" sz="1400" dirty="0" smtClean="0">
                <a:solidFill>
                  <a:srgbClr val="000000"/>
                </a:solidFill>
                <a:latin typeface="Tahoma" pitchFamily="34" charset="0"/>
              </a:rPr>
              <a:t>OUG 88/12.10.2011 on amending and complet</a:t>
            </a:r>
            <a:r>
              <a:rPr lang="en-US" sz="1400" dirty="0" err="1" smtClean="0">
                <a:solidFill>
                  <a:srgbClr val="000000"/>
                </a:solidFill>
                <a:latin typeface="Tahoma" pitchFamily="34" charset="0"/>
              </a:rPr>
              <a:t>i</a:t>
            </a:r>
            <a:r>
              <a:rPr lang="ro-RO" sz="1400" dirty="0" smtClean="0">
                <a:solidFill>
                  <a:srgbClr val="000000"/>
                </a:solidFill>
                <a:latin typeface="Tahoma" pitchFamily="34" charset="0"/>
              </a:rPr>
              <a:t>ng the Law 220/2008 for establishing the support  </a:t>
            </a:r>
            <a:br>
              <a:rPr lang="ro-RO" sz="1400" dirty="0" smtClean="0">
                <a:solidFill>
                  <a:srgbClr val="000000"/>
                </a:solidFill>
                <a:latin typeface="Tahoma" pitchFamily="34" charset="0"/>
              </a:rPr>
            </a:br>
            <a:r>
              <a:rPr lang="ro-RO" sz="1400" dirty="0" smtClean="0">
                <a:solidFill>
                  <a:srgbClr val="000000"/>
                </a:solidFill>
                <a:latin typeface="Tahoma" pitchFamily="34" charset="0"/>
              </a:rPr>
              <a:t>     system of the production of the E-RES, published in OJ MO 736/19.10.2011</a:t>
            </a:r>
            <a:br>
              <a:rPr lang="ro-RO" sz="1400" dirty="0" smtClean="0">
                <a:solidFill>
                  <a:srgbClr val="000000"/>
                </a:solidFill>
                <a:latin typeface="Tahoma" pitchFamily="34" charset="0"/>
              </a:rPr>
            </a:br>
            <a:r>
              <a:rPr lang="ro-RO" sz="1400" dirty="0" smtClean="0">
                <a:solidFill>
                  <a:srgbClr val="000000"/>
                </a:solidFill>
                <a:latin typeface="Tahoma" pitchFamily="34" charset="0"/>
              </a:rPr>
              <a:t>    </a:t>
            </a:r>
            <a:r>
              <a:rPr lang="ro-RO" sz="1400" i="1" dirty="0" smtClean="0">
                <a:solidFill>
                  <a:schemeClr val="accent6">
                    <a:lumMod val="75000"/>
                  </a:schemeClr>
                </a:solidFill>
                <a:latin typeface="Tahoma" pitchFamily="34" charset="0"/>
              </a:rPr>
              <a:t>Undertakes the amendments of EC to the Law 220/2008</a:t>
            </a:r>
            <a:endParaRPr lang="ro-RO" sz="1400" dirty="0">
              <a:solidFill>
                <a:srgbClr val="000000"/>
              </a:solidFill>
              <a:latin typeface="Tahoma" pitchFamily="34" charset="0"/>
            </a:endParaRPr>
          </a:p>
          <a:p>
            <a:pPr>
              <a:buFont typeface="Arial" pitchFamily="34" charset="0"/>
              <a:buChar char="•"/>
            </a:pPr>
            <a:endParaRPr lang="ro-RO" sz="1200" dirty="0" smtClean="0">
              <a:solidFill>
                <a:schemeClr val="accent6">
                  <a:lumMod val="75000"/>
                </a:schemeClr>
              </a:solidFill>
              <a:latin typeface="Tahoma" pitchFamily="34" charset="0"/>
              <a:ea typeface="Tahoma" pitchFamily="34" charset="0"/>
              <a:cs typeface="Tahoma" pitchFamily="34" charset="0"/>
            </a:endParaRPr>
          </a:p>
          <a:p>
            <a:pPr>
              <a:buFont typeface="Arial" pitchFamily="34" charset="0"/>
              <a:buChar char="•"/>
            </a:pPr>
            <a:r>
              <a:rPr lang="ro-RO" dirty="0" smtClean="0"/>
              <a:t>   </a:t>
            </a:r>
            <a:r>
              <a:rPr lang="ro-RO" sz="1400" dirty="0" smtClean="0">
                <a:latin typeface="Tahoma" pitchFamily="34" charset="0"/>
              </a:rPr>
              <a:t>GO 29/2010 on amending and completing the Law 220/2008 </a:t>
            </a:r>
            <a:r>
              <a:rPr lang="ro-RO" sz="1400" dirty="0" smtClean="0">
                <a:solidFill>
                  <a:srgbClr val="000000"/>
                </a:solidFill>
                <a:latin typeface="Tahoma" pitchFamily="34" charset="0"/>
              </a:rPr>
              <a:t>for establishing the support </a:t>
            </a:r>
            <a:br>
              <a:rPr lang="ro-RO" sz="1400" dirty="0" smtClean="0">
                <a:solidFill>
                  <a:srgbClr val="000000"/>
                </a:solidFill>
                <a:latin typeface="Tahoma" pitchFamily="34" charset="0"/>
              </a:rPr>
            </a:br>
            <a:r>
              <a:rPr lang="ro-RO" sz="1400" dirty="0" smtClean="0">
                <a:solidFill>
                  <a:srgbClr val="000000"/>
                </a:solidFill>
                <a:latin typeface="Tahoma" pitchFamily="34" charset="0"/>
              </a:rPr>
              <a:t>     system of the production of the E-RES</a:t>
            </a:r>
            <a:r>
              <a:rPr lang="ro-RO" sz="1400" dirty="0" smtClean="0">
                <a:latin typeface="Tahoma" pitchFamily="34" charset="0"/>
              </a:rPr>
              <a:t> </a:t>
            </a:r>
            <a:br>
              <a:rPr lang="ro-RO" sz="1400" dirty="0" smtClean="0">
                <a:latin typeface="Tahoma" pitchFamily="34" charset="0"/>
              </a:rPr>
            </a:br>
            <a:r>
              <a:rPr lang="ro-RO" sz="1400" i="1" dirty="0" smtClean="0">
                <a:solidFill>
                  <a:schemeClr val="accent6">
                    <a:lumMod val="75000"/>
                  </a:schemeClr>
                </a:solidFill>
                <a:latin typeface="Tahoma" pitchFamily="34" charset="0"/>
              </a:rPr>
              <a:t>     Systems for certification of the installers and information campaigns</a:t>
            </a:r>
          </a:p>
          <a:p>
            <a:pPr>
              <a:buFont typeface="Arial" pitchFamily="34" charset="0"/>
              <a:buChar char="•"/>
            </a:pPr>
            <a:endParaRPr lang="ro-RO" sz="1400" i="1" dirty="0" smtClean="0">
              <a:solidFill>
                <a:schemeClr val="accent6">
                  <a:lumMod val="75000"/>
                </a:schemeClr>
              </a:solidFill>
              <a:latin typeface="Tahoma" pitchFamily="34" charset="0"/>
            </a:endParaRPr>
          </a:p>
          <a:p>
            <a:pPr>
              <a:buFont typeface="Arial" pitchFamily="34" charset="0"/>
              <a:buChar char="•"/>
            </a:pPr>
            <a:r>
              <a:rPr lang="ro-RO" sz="1400" dirty="0" smtClean="0">
                <a:solidFill>
                  <a:srgbClr val="000000"/>
                </a:solidFill>
              </a:rPr>
              <a:t>    </a:t>
            </a:r>
            <a:r>
              <a:rPr lang="ro-RO" sz="1400" dirty="0" smtClean="0">
                <a:solidFill>
                  <a:srgbClr val="000000"/>
                </a:solidFill>
                <a:latin typeface="Tahoma" pitchFamily="34" charset="0"/>
              </a:rPr>
              <a:t>Law 220/2008 for establishing the support system of the production of the E-RES, republished in </a:t>
            </a:r>
            <a:br>
              <a:rPr lang="ro-RO" sz="1400" dirty="0" smtClean="0">
                <a:solidFill>
                  <a:srgbClr val="000000"/>
                </a:solidFill>
                <a:latin typeface="Tahoma" pitchFamily="34" charset="0"/>
              </a:rPr>
            </a:br>
            <a:r>
              <a:rPr lang="ro-RO" sz="1400" dirty="0" smtClean="0">
                <a:solidFill>
                  <a:srgbClr val="000000"/>
                </a:solidFill>
                <a:latin typeface="Tahoma" pitchFamily="34" charset="0"/>
              </a:rPr>
              <a:t>     OJ 577/13.08.2010, Part I</a:t>
            </a:r>
            <a:endParaRPr lang="ro-RO" sz="1400" i="1" dirty="0" smtClean="0">
              <a:solidFill>
                <a:schemeClr val="accent6">
                  <a:lumMod val="75000"/>
                </a:schemeClr>
              </a:solidFill>
              <a:latin typeface="Tahoma" pitchFamily="34" charset="0"/>
            </a:endParaRPr>
          </a:p>
        </p:txBody>
      </p:sp>
      <p:sp>
        <p:nvSpPr>
          <p:cNvPr id="14" name="Slide Number Placeholder 1"/>
          <p:cNvSpPr txBox="1">
            <a:spLocks/>
          </p:cNvSpPr>
          <p:nvPr/>
        </p:nvSpPr>
        <p:spPr>
          <a:xfrm>
            <a:off x="7086600" y="6477000"/>
            <a:ext cx="1905000" cy="265176"/>
          </a:xfrm>
          <a:prstGeom prst="rect">
            <a:avLst/>
          </a:prstGeom>
        </p:spPr>
        <p:txBody>
          <a:bodyPr vert="horz" lIns="91440" tIns="45720" rIns="91440" bIns="45720" rtlCol="0" anchor="ctr"/>
          <a:lstStyle/>
          <a:p>
            <a:pPr lvl="0" fontAlgn="auto">
              <a:spcBef>
                <a:spcPts val="0"/>
              </a:spcBef>
              <a:spcAft>
                <a:spcPts val="0"/>
              </a:spcAft>
              <a:defRPr/>
            </a:pPr>
            <a:r>
              <a:rPr lang="en-US" sz="800" dirty="0" err="1">
                <a:solidFill>
                  <a:srgbClr val="4E8781"/>
                </a:solidFill>
                <a:latin typeface="Tahoma" pitchFamily="34" charset="0"/>
                <a:cs typeface="Tahoma" pitchFamily="34" charset="0"/>
              </a:rPr>
              <a:t>opcom</a:t>
            </a:r>
            <a:r>
              <a:rPr lang="en-US" sz="800" dirty="0">
                <a:solidFill>
                  <a:srgbClr val="4E8781"/>
                </a:solidFill>
                <a:latin typeface="Tahoma" pitchFamily="34" charset="0"/>
                <a:cs typeface="Tahoma" pitchFamily="34" charset="0"/>
              </a:rPr>
              <a:t> © All rights reserved </a:t>
            </a:r>
            <a:r>
              <a:rPr lang="ro-RO" sz="8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5</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Secondary legislation</a:t>
            </a:r>
          </a:p>
        </p:txBody>
      </p:sp>
      <p:sp>
        <p:nvSpPr>
          <p:cNvPr id="9" name="TextBox 8"/>
          <p:cNvSpPr txBox="1"/>
          <p:nvPr/>
        </p:nvSpPr>
        <p:spPr>
          <a:xfrm>
            <a:off x="304800" y="2059900"/>
            <a:ext cx="8653490" cy="2677656"/>
          </a:xfrm>
          <a:prstGeom prst="rect">
            <a:avLst/>
          </a:prstGeom>
          <a:noFill/>
        </p:spPr>
        <p:txBody>
          <a:bodyPr wrap="square" rtlCol="0">
            <a:spAutoFit/>
          </a:bodyPr>
          <a:lstStyle/>
          <a:p>
            <a:r>
              <a:rPr lang="ro-RO" sz="1400" dirty="0" smtClean="0">
                <a:solidFill>
                  <a:srgbClr val="000000"/>
                </a:solidFill>
                <a:latin typeface="Tahoma" pitchFamily="34" charset="0"/>
                <a:ea typeface="Tahoma" pitchFamily="34" charset="0"/>
                <a:cs typeface="Tahoma" pitchFamily="34" charset="0"/>
              </a:rPr>
              <a:t>Ord. ANRE 42/20.10.2011 – Regulation for accreditation of the producers of E-RES for participation in </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the support system by tradable green certificates</a:t>
            </a:r>
            <a:br>
              <a:rPr lang="ro-RO" sz="1400" dirty="0" smtClean="0">
                <a:solidFill>
                  <a:srgbClr val="000000"/>
                </a:solidFill>
                <a:latin typeface="Tahoma" pitchFamily="34" charset="0"/>
                <a:ea typeface="Tahoma" pitchFamily="34" charset="0"/>
                <a:cs typeface="Tahoma" pitchFamily="34" charset="0"/>
              </a:rPr>
            </a:br>
            <a:endParaRPr lang="ro-RO" sz="1400" dirty="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43/20.10.2011 – Regulation for GC issuing</a:t>
            </a:r>
            <a:br>
              <a:rPr lang="ro-RO" sz="1400" dirty="0" smtClean="0">
                <a:solidFill>
                  <a:srgbClr val="000000"/>
                </a:solidFill>
                <a:latin typeface="Tahoma" pitchFamily="34" charset="0"/>
                <a:ea typeface="Tahoma" pitchFamily="34" charset="0"/>
                <a:cs typeface="Tahoma" pitchFamily="34" charset="0"/>
              </a:rPr>
            </a:br>
            <a:r>
              <a:rPr lang="ro-RO" sz="1400" dirty="0" smtClean="0">
                <a:solidFill>
                  <a:srgbClr val="000000"/>
                </a:solidFill>
                <a:latin typeface="Tahoma" pitchFamily="34" charset="0"/>
                <a:ea typeface="Tahoma" pitchFamily="34" charset="0"/>
                <a:cs typeface="Tahoma" pitchFamily="34" charset="0"/>
              </a:rPr>
              <a:t/>
            </a:r>
            <a:br>
              <a:rPr lang="ro-RO" sz="1400" dirty="0" smtClean="0">
                <a:solidFill>
                  <a:srgbClr val="000000"/>
                </a:solidFill>
                <a:latin typeface="Tahoma" pitchFamily="34" charset="0"/>
                <a:ea typeface="Tahoma" pitchFamily="34" charset="0"/>
                <a:cs typeface="Tahoma" pitchFamily="34" charset="0"/>
              </a:rPr>
            </a:br>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44/20.10.2011 – Regulation for organization and functioning of the green certificates market</a:t>
            </a:r>
            <a:br>
              <a:rPr lang="ro-RO" sz="1400" dirty="0" smtClean="0">
                <a:solidFill>
                  <a:srgbClr val="000000"/>
                </a:solidFill>
                <a:latin typeface="Tahoma" pitchFamily="34" charset="0"/>
                <a:ea typeface="Tahoma" pitchFamily="34" charset="0"/>
                <a:cs typeface="Tahoma" pitchFamily="34" charset="0"/>
              </a:rPr>
            </a:br>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a:t>
            </a:r>
            <a:r>
              <a:rPr lang="ro-RO" sz="1400" dirty="0">
                <a:solidFill>
                  <a:srgbClr val="000000"/>
                </a:solidFill>
                <a:latin typeface="Tahoma" pitchFamily="34" charset="0"/>
                <a:ea typeface="Tahoma" pitchFamily="34" charset="0"/>
                <a:cs typeface="Tahoma" pitchFamily="34" charset="0"/>
              </a:rPr>
              <a:t>45/20.10.2011 – </a:t>
            </a:r>
            <a:r>
              <a:rPr lang="ro-RO" sz="1400" dirty="0" smtClean="0">
                <a:solidFill>
                  <a:srgbClr val="000000"/>
                </a:solidFill>
                <a:latin typeface="Tahoma" pitchFamily="34" charset="0"/>
                <a:ea typeface="Tahoma" pitchFamily="34" charset="0"/>
                <a:cs typeface="Tahoma" pitchFamily="34" charset="0"/>
              </a:rPr>
              <a:t> Mehodology for setting of the annual quota of GC acquisition</a:t>
            </a:r>
          </a:p>
          <a:p>
            <a:endParaRPr lang="ro-RO" sz="1400" dirty="0" smtClean="0">
              <a:solidFill>
                <a:srgbClr val="000000"/>
              </a:solidFill>
              <a:latin typeface="Tahoma" pitchFamily="34" charset="0"/>
              <a:ea typeface="Tahoma" pitchFamily="34" charset="0"/>
              <a:cs typeface="Tahoma" pitchFamily="34" charset="0"/>
            </a:endParaRPr>
          </a:p>
          <a:p>
            <a:r>
              <a:rPr lang="ro-RO" sz="1400" dirty="0" smtClean="0">
                <a:solidFill>
                  <a:srgbClr val="000000"/>
                </a:solidFill>
                <a:latin typeface="Tahoma" pitchFamily="34" charset="0"/>
                <a:ea typeface="Tahoma" pitchFamily="34" charset="0"/>
                <a:cs typeface="Tahoma" pitchFamily="34" charset="0"/>
              </a:rPr>
              <a:t>Ord. ANRE 6/2012 – Methodology for monitoring the promotion system of E-RES by means of GC</a:t>
            </a:r>
          </a:p>
          <a:p>
            <a:endParaRPr lang="ro-RO" sz="1400" dirty="0">
              <a:solidFill>
                <a:srgbClr val="000000"/>
              </a:solidFill>
              <a:latin typeface="Tahoma" pitchFamily="34" charset="0"/>
              <a:ea typeface="Tahoma" pitchFamily="34" charset="0"/>
              <a:cs typeface="Tahoma" pitchFamily="34" charset="0"/>
            </a:endParaRPr>
          </a:p>
        </p:txBody>
      </p:sp>
      <p:sp>
        <p:nvSpPr>
          <p:cNvPr id="14" name="Slide Number Placeholder 1"/>
          <p:cNvSpPr txBox="1">
            <a:spLocks/>
          </p:cNvSpPr>
          <p:nvPr/>
        </p:nvSpPr>
        <p:spPr>
          <a:xfrm>
            <a:off x="7086600" y="6477000"/>
            <a:ext cx="19050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6</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GCM – current state</a:t>
            </a:r>
          </a:p>
        </p:txBody>
      </p:sp>
      <p:sp>
        <p:nvSpPr>
          <p:cNvPr id="14" name="TextBox 13"/>
          <p:cNvSpPr txBox="1"/>
          <p:nvPr/>
        </p:nvSpPr>
        <p:spPr>
          <a:xfrm>
            <a:off x="2532909" y="1219200"/>
            <a:ext cx="3639291" cy="276999"/>
          </a:xfrm>
          <a:prstGeom prst="rect">
            <a:avLst/>
          </a:prstGeom>
          <a:noFill/>
        </p:spPr>
        <p:txBody>
          <a:bodyPr wrap="square" rtlCol="0">
            <a:spAutoFit/>
          </a:bodyPr>
          <a:lstStyle/>
          <a:p>
            <a:r>
              <a:rPr lang="ro-RO" sz="1200" u="sng" dirty="0" smtClean="0">
                <a:solidFill>
                  <a:srgbClr val="000000"/>
                </a:solidFill>
                <a:latin typeface="Tahoma" pitchFamily="34" charset="0"/>
                <a:ea typeface="Tahoma" pitchFamily="34" charset="0"/>
                <a:cs typeface="Tahoma" pitchFamily="34" charset="0"/>
              </a:rPr>
              <a:t>E-RES Quotas: provided in the Law and realized</a:t>
            </a:r>
          </a:p>
        </p:txBody>
      </p:sp>
      <p:sp>
        <p:nvSpPr>
          <p:cNvPr id="15" name="TextBox 14"/>
          <p:cNvSpPr txBox="1"/>
          <p:nvPr/>
        </p:nvSpPr>
        <p:spPr>
          <a:xfrm>
            <a:off x="838200" y="5885676"/>
            <a:ext cx="7315200" cy="430887"/>
          </a:xfrm>
          <a:prstGeom prst="rect">
            <a:avLst/>
          </a:prstGeom>
          <a:noFill/>
        </p:spPr>
        <p:txBody>
          <a:bodyPr wrap="square" rtlCol="0">
            <a:spAutoFit/>
          </a:bodyPr>
          <a:lstStyle/>
          <a:p>
            <a:r>
              <a:rPr lang="ro-RO" sz="1100" u="sng" dirty="0" smtClean="0">
                <a:solidFill>
                  <a:srgbClr val="000000"/>
                </a:solidFill>
                <a:latin typeface="Tahoma" pitchFamily="34" charset="0"/>
                <a:ea typeface="Tahoma" pitchFamily="34" charset="0"/>
                <a:cs typeface="Tahoma" pitchFamily="34" charset="0"/>
              </a:rPr>
              <a:t>GC Quota  established for 2011 by ANRE : 0,03746 GC/MWh</a:t>
            </a:r>
          </a:p>
          <a:p>
            <a:r>
              <a:rPr lang="ro-RO" sz="1100" u="sng" dirty="0" smtClean="0">
                <a:solidFill>
                  <a:srgbClr val="000000"/>
                </a:solidFill>
                <a:latin typeface="Tahoma" pitchFamily="34" charset="0"/>
                <a:ea typeface="Tahoma" pitchFamily="34" charset="0"/>
                <a:cs typeface="Tahoma" pitchFamily="34" charset="0"/>
              </a:rPr>
              <a:t>GC Quota  estimated for 2012 by ANRE : 0,1</a:t>
            </a:r>
            <a:r>
              <a:rPr lang="en-US" sz="1100" u="sng" dirty="0" smtClean="0">
                <a:solidFill>
                  <a:srgbClr val="000000"/>
                </a:solidFill>
                <a:latin typeface="Tahoma" pitchFamily="34" charset="0"/>
                <a:ea typeface="Tahoma" pitchFamily="34" charset="0"/>
                <a:cs typeface="Tahoma" pitchFamily="34" charset="0"/>
              </a:rPr>
              <a:t>26</a:t>
            </a:r>
            <a:r>
              <a:rPr lang="ro-RO" sz="1100" u="sng" dirty="0" smtClean="0">
                <a:solidFill>
                  <a:srgbClr val="000000"/>
                </a:solidFill>
                <a:latin typeface="Tahoma" pitchFamily="34" charset="0"/>
                <a:ea typeface="Tahoma" pitchFamily="34" charset="0"/>
                <a:cs typeface="Tahoma" pitchFamily="34" charset="0"/>
              </a:rPr>
              <a:t> GC/MWh</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1" y="1514391"/>
            <a:ext cx="6857999" cy="4353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Slide Number Placeholder 1"/>
          <p:cNvSpPr txBox="1">
            <a:spLocks/>
          </p:cNvSpPr>
          <p:nvPr/>
        </p:nvSpPr>
        <p:spPr>
          <a:xfrm>
            <a:off x="7086600" y="6477000"/>
            <a:ext cx="19050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7</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GCM – current state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5257800"/>
            <a:ext cx="2095500"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264610"/>
            <a:ext cx="4254000" cy="31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1264611"/>
            <a:ext cx="4600001" cy="315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04800" y="4876800"/>
            <a:ext cx="8659800" cy="261610"/>
          </a:xfrm>
          <a:prstGeom prst="rect">
            <a:avLst/>
          </a:prstGeom>
          <a:noFill/>
        </p:spPr>
        <p:txBody>
          <a:bodyPr wrap="square" rtlCol="0">
            <a:spAutoFit/>
          </a:bodyPr>
          <a:lstStyle/>
          <a:p>
            <a:r>
              <a:rPr lang="ro-RO" sz="1100" dirty="0" smtClean="0"/>
              <a:t>Share of each type of RES in the total number of GC issued for E-RES produced in 2012  </a:t>
            </a:r>
            <a:endParaRPr lang="ro-RO" sz="1100" dirty="0"/>
          </a:p>
        </p:txBody>
      </p:sp>
      <p:sp>
        <p:nvSpPr>
          <p:cNvPr id="15" name="Slide Number Placeholder 1"/>
          <p:cNvSpPr txBox="1">
            <a:spLocks/>
          </p:cNvSpPr>
          <p:nvPr/>
        </p:nvSpPr>
        <p:spPr>
          <a:xfrm>
            <a:off x="7086600" y="6477000"/>
            <a:ext cx="19050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8</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649224" y="6297613"/>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auto">
          <a:xfrm rot="10800000">
            <a:off x="688848" y="914400"/>
            <a:ext cx="7848981"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6395" name="Picture 7"/>
          <p:cNvPicPr>
            <a:picLocks noChangeAspect="1"/>
          </p:cNvPicPr>
          <p:nvPr/>
        </p:nvPicPr>
        <p:blipFill>
          <a:blip r:embed="rId2"/>
          <a:srcRect/>
          <a:stretch>
            <a:fillRect/>
          </a:stretch>
        </p:blipFill>
        <p:spPr bwMode="auto">
          <a:xfrm>
            <a:off x="609600" y="152400"/>
            <a:ext cx="3705225" cy="730250"/>
          </a:xfrm>
          <a:prstGeom prst="rect">
            <a:avLst/>
          </a:prstGeom>
          <a:noFill/>
          <a:ln w="9525">
            <a:noFill/>
            <a:miter lim="800000"/>
            <a:headEnd/>
            <a:tailEnd/>
          </a:ln>
        </p:spPr>
      </p:pic>
      <p:cxnSp>
        <p:nvCxnSpPr>
          <p:cNvPr id="11" name="Straight Connector 10"/>
          <p:cNvCxnSpPr/>
          <p:nvPr/>
        </p:nvCxnSpPr>
        <p:spPr>
          <a:xfrm>
            <a:off x="649224" y="6309360"/>
            <a:ext cx="7848600" cy="0"/>
          </a:xfrm>
          <a:prstGeom prst="line">
            <a:avLst/>
          </a:prstGeom>
          <a:ln w="9525">
            <a:gradFill flip="none" rotWithShape="1">
              <a:gsLst>
                <a:gs pos="0">
                  <a:srgbClr val="897E47"/>
                </a:gs>
                <a:gs pos="100000">
                  <a:schemeClr val="bg1"/>
                </a:gs>
                <a:gs pos="100000">
                  <a:srgbClr val="897E47">
                    <a:alpha val="23000"/>
                    <a:lumMod val="55000"/>
                    <a:lumOff val="45000"/>
                  </a:srgb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Rectangle 19"/>
          <p:cNvSpPr>
            <a:spLocks noChangeArrowheads="1"/>
          </p:cNvSpPr>
          <p:nvPr/>
        </p:nvSpPr>
        <p:spPr bwMode="auto">
          <a:xfrm>
            <a:off x="457200" y="994125"/>
            <a:ext cx="8305800" cy="338554"/>
          </a:xfrm>
          <a:prstGeom prst="rect">
            <a:avLst/>
          </a:prstGeom>
          <a:noFill/>
          <a:ln w="9525">
            <a:noFill/>
            <a:miter lim="800000"/>
            <a:headEnd/>
            <a:tailEnd/>
          </a:ln>
        </p:spPr>
        <p:txBody>
          <a:bodyPr>
            <a:spAutoFit/>
          </a:bodyPr>
          <a:lstStyle/>
          <a:p>
            <a:r>
              <a:rPr lang="ro-RO" sz="1600" b="1" dirty="0" smtClean="0">
                <a:latin typeface="Tahoma" pitchFamily="34" charset="0"/>
              </a:rPr>
              <a:t>GCM – current state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3163" y="1600200"/>
            <a:ext cx="6751637" cy="441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Slide Number Placeholder 1"/>
          <p:cNvSpPr txBox="1">
            <a:spLocks/>
          </p:cNvSpPr>
          <p:nvPr/>
        </p:nvSpPr>
        <p:spPr>
          <a:xfrm>
            <a:off x="7086600" y="6477000"/>
            <a:ext cx="1905000" cy="265176"/>
          </a:xfrm>
          <a:prstGeom prst="rect">
            <a:avLst/>
          </a:prstGeom>
        </p:spPr>
        <p:txBody>
          <a:bodyPr vert="horz" lIns="91440" tIns="45720" rIns="91440" bIns="45720" rtlCol="0" anchor="ctr"/>
          <a:lstStyle/>
          <a:p>
            <a:pPr lvl="0" fontAlgn="auto">
              <a:spcBef>
                <a:spcPts val="0"/>
              </a:spcBef>
              <a:spcAft>
                <a:spcPts val="0"/>
              </a:spcAft>
              <a:defRPr/>
            </a:pPr>
            <a:r>
              <a:rPr lang="en-US" sz="700" dirty="0" err="1">
                <a:solidFill>
                  <a:srgbClr val="4E8781"/>
                </a:solidFill>
                <a:latin typeface="Tahoma" pitchFamily="34" charset="0"/>
                <a:cs typeface="Tahoma" pitchFamily="34" charset="0"/>
              </a:rPr>
              <a:t>opcom</a:t>
            </a:r>
            <a:r>
              <a:rPr lang="en-US" sz="700" dirty="0">
                <a:solidFill>
                  <a:srgbClr val="4E8781"/>
                </a:solidFill>
                <a:latin typeface="Tahoma" pitchFamily="34" charset="0"/>
                <a:cs typeface="Tahoma" pitchFamily="34" charset="0"/>
              </a:rPr>
              <a:t> © All rights reserved </a:t>
            </a:r>
            <a:r>
              <a:rPr lang="ro-RO" sz="700" dirty="0" smtClean="0">
                <a:solidFill>
                  <a:srgbClr val="4E8781"/>
                </a:solidFill>
                <a:latin typeface="Tahoma" pitchFamily="34" charset="0"/>
                <a:cs typeface="Tahoma" pitchFamily="34" charset="0"/>
              </a:rPr>
              <a:t>                </a:t>
            </a:r>
            <a:fld id="{17643C47-F3B1-4A9D-AEE2-F2DB36BE080B}" type="slidenum">
              <a:rPr kumimoji="0" lang="en-US" sz="1100" b="0" i="0" u="none" strike="noStrike" kern="1200" cap="none" spc="0" normalizeH="0" baseline="0" noProof="0" smtClean="0">
                <a:ln>
                  <a:noFill/>
                </a:ln>
                <a:solidFill>
                  <a:schemeClr val="tx1">
                    <a:tint val="75000"/>
                  </a:schemeClr>
                </a:solidFill>
                <a:effectLst/>
                <a:uLnTx/>
                <a:uFillTx/>
                <a:latin typeface="Arial" pitchFamily="34" charset="0"/>
                <a:ea typeface="+mn-ea"/>
                <a:cs typeface="Arial" pitchFamily="34" charset="0"/>
              </a:rPr>
              <a:pPr lvl="0" fontAlgn="auto">
                <a:spcBef>
                  <a:spcPts val="0"/>
                </a:spcBef>
                <a:spcAft>
                  <a:spcPts val="0"/>
                </a:spcAft>
                <a:defRPr/>
              </a:pPr>
              <a:t>9</a:t>
            </a:fld>
            <a:endParaRPr kumimoji="0" lang="en-US" sz="1100" b="0" i="0" u="none" strike="noStrike" kern="1200" cap="none" spc="0" normalizeH="0" baseline="0" noProof="0" dirty="0">
              <a:ln>
                <a:noFill/>
              </a:ln>
              <a:solidFill>
                <a:schemeClr val="tx1">
                  <a:tint val="75000"/>
                </a:schemeClr>
              </a:solidFill>
              <a:effectLst/>
              <a:uLnTx/>
              <a:uFillTx/>
              <a:latin typeface="Arial" pitchFamily="34" charset="0"/>
              <a:ea typeface="+mn-ea"/>
              <a:cs typeface="Arial" pitchFamily="34" charset="0"/>
            </a:endParaRPr>
          </a:p>
        </p:txBody>
      </p:sp>
      <p:sp>
        <p:nvSpPr>
          <p:cNvPr id="13" name="Footer Placeholder 1"/>
          <p:cNvSpPr>
            <a:spLocks noGrp="1"/>
          </p:cNvSpPr>
          <p:nvPr>
            <p:ph type="ftr" sz="quarter" idx="11"/>
          </p:nvPr>
        </p:nvSpPr>
        <p:spPr>
          <a:xfrm>
            <a:off x="609601" y="6356350"/>
            <a:ext cx="8458199" cy="365125"/>
          </a:xfrm>
        </p:spPr>
        <p:txBody>
          <a:bodyPr/>
          <a:lstStyle/>
          <a:p>
            <a:pPr algn="l">
              <a:defRPr/>
            </a:pPr>
            <a:r>
              <a:rPr lang="en-US" dirty="0"/>
              <a:t>„5th International Conference – Wind Power in Romania”, </a:t>
            </a:r>
            <a:r>
              <a:rPr lang="en-US" dirty="0" smtClean="0"/>
              <a:t>Palace Hall, </a:t>
            </a:r>
            <a:r>
              <a:rPr lang="en-US" dirty="0"/>
              <a:t>Bucharest, </a:t>
            </a:r>
            <a:r>
              <a:rPr lang="en-US" dirty="0" smtClean="0"/>
              <a:t>21 </a:t>
            </a:r>
            <a:r>
              <a:rPr lang="en-US" dirty="0"/>
              <a:t>November 2012</a:t>
            </a:r>
            <a:endParaRPr lang="en-US" b="1" dirty="0">
              <a:solidFill>
                <a:srgbClr val="897E47"/>
              </a:solidFill>
            </a:endParaRPr>
          </a:p>
        </p:txBody>
      </p:sp>
    </p:spTree>
    <p:extLst>
      <p:ext uri="{BB962C8B-B14F-4D97-AF65-F5344CB8AC3E}">
        <p14:creationId xmlns:p14="http://schemas.microsoft.com/office/powerpoint/2010/main" val="1980541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gradFill>
            <a:gsLst>
              <a:gs pos="0">
                <a:srgbClr val="897E47"/>
              </a:gs>
              <a:gs pos="50000">
                <a:schemeClr val="accent1">
                  <a:tint val="44500"/>
                  <a:satMod val="160000"/>
                </a:schemeClr>
              </a:gs>
              <a:gs pos="100000">
                <a:schemeClr val="accent1">
                  <a:tint val="23500"/>
                  <a:satMod val="160000"/>
                </a:schemeClr>
              </a:gs>
            </a:gsLst>
            <a:lin ang="5400000" scaled="0"/>
          </a:gra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1713</TotalTime>
  <Words>1510</Words>
  <Application>Microsoft Office PowerPoint</Application>
  <PresentationFormat>On-screen Show (4:3)</PresentationFormat>
  <Paragraphs>226</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Titlu</dc:title>
  <dc:creator>Mircea Tanase</dc:creator>
  <cp:lastModifiedBy>Norica Sandulescu</cp:lastModifiedBy>
  <cp:revision>142</cp:revision>
  <dcterms:created xsi:type="dcterms:W3CDTF">2011-09-08T09:22:26Z</dcterms:created>
  <dcterms:modified xsi:type="dcterms:W3CDTF">2014-08-04T13:44:31Z</dcterms:modified>
</cp:coreProperties>
</file>